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66" r:id="rId3"/>
    <p:sldId id="267" r:id="rId4"/>
    <p:sldId id="271" r:id="rId5"/>
    <p:sldId id="269" r:id="rId6"/>
    <p:sldId id="258" r:id="rId7"/>
    <p:sldId id="272" r:id="rId8"/>
    <p:sldId id="273" r:id="rId9"/>
    <p:sldId id="275" r:id="rId10"/>
    <p:sldId id="276" r:id="rId11"/>
    <p:sldId id="278" r:id="rId12"/>
    <p:sldId id="279" r:id="rId13"/>
    <p:sldId id="280" r:id="rId14"/>
    <p:sldId id="281" r:id="rId15"/>
    <p:sldId id="283" r:id="rId16"/>
    <p:sldId id="284" r:id="rId17"/>
    <p:sldId id="289" r:id="rId18"/>
    <p:sldId id="290" r:id="rId19"/>
    <p:sldId id="291" r:id="rId20"/>
    <p:sldId id="292" r:id="rId21"/>
    <p:sldId id="302" r:id="rId22"/>
    <p:sldId id="305" r:id="rId23"/>
    <p:sldId id="310" r:id="rId24"/>
    <p:sldId id="306" r:id="rId25"/>
    <p:sldId id="308" r:id="rId26"/>
    <p:sldId id="318" r:id="rId27"/>
    <p:sldId id="320" r:id="rId28"/>
    <p:sldId id="265" r:id="rId29"/>
  </p:sldIdLst>
  <p:sldSz cx="9144000" cy="6845300"/>
  <p:notesSz cx="9144000" cy="68453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42"/>
    <p:restoredTop sz="94520"/>
  </p:normalViewPr>
  <p:slideViewPr>
    <p:cSldViewPr>
      <p:cViewPr>
        <p:scale>
          <a:sx n="100" d="100"/>
          <a:sy n="100" d="100"/>
        </p:scale>
        <p:origin x="144" y="3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 sz="1800"/>
            </a:pPr>
            <a:r>
              <a:rPr lang="en-US" sz="1800"/>
              <a:t>Historical County Payouts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2270261834366"/>
          <c:y val="0.128534798534799"/>
          <c:w val="0.851961262475616"/>
          <c:h val="0.70148971763145"/>
        </c:manualLayout>
      </c:layout>
      <c:lineChart>
        <c:grouping val="standar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County Payouts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marker>
            <c:symbol val="none"/>
          </c:marker>
          <c:cat>
            <c:numRef>
              <c:f>Sheet2!$A$2:$A$36</c:f>
              <c:numCache>
                <c:formatCode>General</c:formatCode>
                <c:ptCount val="35"/>
                <c:pt idx="0">
                  <c:v>1981.0</c:v>
                </c:pt>
                <c:pt idx="1">
                  <c:v>1982.0</c:v>
                </c:pt>
                <c:pt idx="2">
                  <c:v>1983.0</c:v>
                </c:pt>
                <c:pt idx="3">
                  <c:v>1984.0</c:v>
                </c:pt>
                <c:pt idx="4">
                  <c:v>1985.0</c:v>
                </c:pt>
                <c:pt idx="5">
                  <c:v>1986.0</c:v>
                </c:pt>
                <c:pt idx="6">
                  <c:v>1987.0</c:v>
                </c:pt>
                <c:pt idx="7">
                  <c:v>1988.0</c:v>
                </c:pt>
                <c:pt idx="8">
                  <c:v>1989.0</c:v>
                </c:pt>
                <c:pt idx="9">
                  <c:v>1990.0</c:v>
                </c:pt>
                <c:pt idx="10">
                  <c:v>1991.0</c:v>
                </c:pt>
                <c:pt idx="11">
                  <c:v>1992.0</c:v>
                </c:pt>
                <c:pt idx="12">
                  <c:v>1993.0</c:v>
                </c:pt>
                <c:pt idx="13">
                  <c:v>1994.0</c:v>
                </c:pt>
                <c:pt idx="14">
                  <c:v>1995.0</c:v>
                </c:pt>
                <c:pt idx="15">
                  <c:v>1996.0</c:v>
                </c:pt>
                <c:pt idx="16">
                  <c:v>1997.0</c:v>
                </c:pt>
                <c:pt idx="17">
                  <c:v>1998.0</c:v>
                </c:pt>
                <c:pt idx="18">
                  <c:v>1999.0</c:v>
                </c:pt>
                <c:pt idx="19">
                  <c:v>2000.0</c:v>
                </c:pt>
                <c:pt idx="20">
                  <c:v>2001.0</c:v>
                </c:pt>
                <c:pt idx="21">
                  <c:v>2002.0</c:v>
                </c:pt>
                <c:pt idx="22">
                  <c:v>2003.0</c:v>
                </c:pt>
                <c:pt idx="23">
                  <c:v>2004.0</c:v>
                </c:pt>
                <c:pt idx="24">
                  <c:v>2005.0</c:v>
                </c:pt>
                <c:pt idx="25">
                  <c:v>2006.0</c:v>
                </c:pt>
                <c:pt idx="26">
                  <c:v>2007.0</c:v>
                </c:pt>
                <c:pt idx="27">
                  <c:v>2008.0</c:v>
                </c:pt>
                <c:pt idx="28">
                  <c:v>2009.0</c:v>
                </c:pt>
                <c:pt idx="29">
                  <c:v>2010.0</c:v>
                </c:pt>
                <c:pt idx="30">
                  <c:v>2011.0</c:v>
                </c:pt>
                <c:pt idx="31">
                  <c:v>2012.0</c:v>
                </c:pt>
                <c:pt idx="32">
                  <c:v>2013.0</c:v>
                </c:pt>
                <c:pt idx="33">
                  <c:v>2014.0</c:v>
                </c:pt>
                <c:pt idx="34">
                  <c:v>2015.0</c:v>
                </c:pt>
              </c:numCache>
            </c:numRef>
          </c:cat>
          <c:val>
            <c:numRef>
              <c:f>Sheet2!$B$2:$B$36</c:f>
              <c:numCache>
                <c:formatCode>General</c:formatCode>
                <c:ptCount val="35"/>
                <c:pt idx="0">
                  <c:v>1.0</c:v>
                </c:pt>
                <c:pt idx="1">
                  <c:v>4.0</c:v>
                </c:pt>
                <c:pt idx="2">
                  <c:v>1.0</c:v>
                </c:pt>
                <c:pt idx="3">
                  <c:v>9.0</c:v>
                </c:pt>
                <c:pt idx="4">
                  <c:v>1.0</c:v>
                </c:pt>
                <c:pt idx="5">
                  <c:v>13.0</c:v>
                </c:pt>
                <c:pt idx="6">
                  <c:v>3.0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8.0</c:v>
                </c:pt>
                <c:pt idx="12">
                  <c:v>4.0</c:v>
                </c:pt>
                <c:pt idx="13">
                  <c:v>7.0</c:v>
                </c:pt>
                <c:pt idx="14">
                  <c:v>1.0</c:v>
                </c:pt>
                <c:pt idx="15">
                  <c:v>1.0</c:v>
                </c:pt>
                <c:pt idx="16">
                  <c:v>10.0</c:v>
                </c:pt>
                <c:pt idx="17">
                  <c:v>1.0</c:v>
                </c:pt>
                <c:pt idx="18">
                  <c:v>7.0</c:v>
                </c:pt>
                <c:pt idx="19">
                  <c:v>8.0</c:v>
                </c:pt>
                <c:pt idx="20">
                  <c:v>1.0</c:v>
                </c:pt>
                <c:pt idx="21">
                  <c:v>5.0</c:v>
                </c:pt>
                <c:pt idx="22">
                  <c:v>1.0</c:v>
                </c:pt>
                <c:pt idx="23">
                  <c:v>2.0</c:v>
                </c:pt>
                <c:pt idx="24">
                  <c:v>1.0</c:v>
                </c:pt>
                <c:pt idx="25">
                  <c:v>2.0</c:v>
                </c:pt>
                <c:pt idx="26">
                  <c:v>1.0</c:v>
                </c:pt>
                <c:pt idx="27">
                  <c:v>3.0</c:v>
                </c:pt>
                <c:pt idx="28">
                  <c:v>18.0</c:v>
                </c:pt>
                <c:pt idx="29">
                  <c:v>1.0</c:v>
                </c:pt>
                <c:pt idx="30">
                  <c:v>3.0</c:v>
                </c:pt>
                <c:pt idx="31">
                  <c:v>7.0</c:v>
                </c:pt>
                <c:pt idx="32">
                  <c:v>1.0</c:v>
                </c:pt>
                <c:pt idx="33">
                  <c:v>1.0</c:v>
                </c:pt>
                <c:pt idx="34">
                  <c:v>4.0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F96A-4924-8AAB-4A4EC51983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03028928"/>
        <c:axId val="1801263520"/>
      </c:lineChart>
      <c:catAx>
        <c:axId val="-2003028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 rot="-60000000" vert="horz"/>
          <a:lstStyle/>
          <a:p>
            <a:pPr>
              <a:defRPr/>
            </a:pPr>
            <a:endParaRPr lang="en-US"/>
          </a:p>
        </c:txPr>
        <c:crossAx val="1801263520"/>
        <c:crosses val="autoZero"/>
        <c:auto val="1"/>
        <c:lblAlgn val="ctr"/>
        <c:lblOffset val="100"/>
        <c:noMultiLvlLbl val="0"/>
      </c:catAx>
      <c:valAx>
        <c:axId val="1801263520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txPr>
          <a:bodyPr rot="-60000000" vert="horz"/>
          <a:lstStyle/>
          <a:p>
            <a:pPr>
              <a:defRPr/>
            </a:pPr>
            <a:endParaRPr lang="en-US"/>
          </a:p>
        </c:txPr>
        <c:crossAx val="-200302892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17FB0F-5231-F84F-82B5-1F189157D35A}" type="datetimeFigureOut">
              <a:rPr lang="en-US" smtClean="0"/>
              <a:t>1/20/18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5663"/>
            <a:ext cx="3086100" cy="23098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94063"/>
            <a:ext cx="7315200" cy="26955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A2E80A-6698-3348-B019-D5E635214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32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2E80A-6698-3348-B019-D5E6352140B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5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2E80A-6698-3348-B019-D5E6352140B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415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2E80A-6698-3348-B019-D5E6352140B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820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2E80A-6698-3348-B019-D5E6352140B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196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2E80A-6698-3348-B019-D5E6352140B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27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2E80A-6698-3348-B019-D5E6352140B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6544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2E80A-6698-3348-B019-D5E6352140B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04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2E80A-6698-3348-B019-D5E6352140B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04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2E80A-6698-3348-B019-D5E6352140B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462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2E80A-6698-3348-B019-D5E6352140B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48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2E80A-6698-3348-B019-D5E6352140B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832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2E80A-6698-3348-B019-D5E6352140B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311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2E80A-6698-3348-B019-D5E6352140B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09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2E80A-6698-3348-B019-D5E6352140B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377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2E80A-6698-3348-B019-D5E6352140B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618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2E80A-6698-3348-B019-D5E6352140B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293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2043"/>
            <a:ext cx="7772400" cy="1437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33368"/>
            <a:ext cx="6400800" cy="1711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50" b="0" i="0">
                <a:solidFill>
                  <a:schemeClr val="bg1"/>
                </a:solidFill>
                <a:latin typeface="Heavitas"/>
                <a:cs typeface="Heavita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1D1D1B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50" b="0" i="0">
                <a:solidFill>
                  <a:schemeClr val="bg1"/>
                </a:solidFill>
                <a:latin typeface="Heavitas"/>
                <a:cs typeface="Heavita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4419"/>
            <a:ext cx="3977640" cy="45178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4419"/>
            <a:ext cx="3977640" cy="45178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50" b="0" i="0">
                <a:solidFill>
                  <a:schemeClr val="bg1"/>
                </a:solidFill>
                <a:latin typeface="Heavitas"/>
                <a:cs typeface="Heavita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1135" y="901260"/>
            <a:ext cx="7941729" cy="417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50" b="0" i="0">
                <a:solidFill>
                  <a:schemeClr val="bg1"/>
                </a:solidFill>
                <a:latin typeface="Heavitas"/>
                <a:cs typeface="Heavita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97929" y="1164100"/>
            <a:ext cx="8348141" cy="3411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1D1D1B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66129"/>
            <a:ext cx="2926080" cy="3422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66129"/>
            <a:ext cx="2103120" cy="3422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66129"/>
            <a:ext cx="2103120" cy="3422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21.jpeg"/><Relationship Id="rId11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" y="11987"/>
            <a:ext cx="9144000" cy="6845300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713079" y="2393810"/>
            <a:ext cx="4489602" cy="2844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76095" y="3188309"/>
            <a:ext cx="2750972" cy="3245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986991" y="6599004"/>
            <a:ext cx="55244" cy="80010"/>
          </a:xfrm>
          <a:custGeom>
            <a:avLst/>
            <a:gdLst/>
            <a:ahLst/>
            <a:cxnLst/>
            <a:rect l="l" t="t" r="r" b="b"/>
            <a:pathLst>
              <a:path w="55245" h="80009">
                <a:moveTo>
                  <a:pt x="52647" y="78778"/>
                </a:moveTo>
                <a:lnTo>
                  <a:pt x="20497" y="78778"/>
                </a:lnTo>
                <a:lnTo>
                  <a:pt x="24269" y="78892"/>
                </a:lnTo>
                <a:lnTo>
                  <a:pt x="28981" y="79095"/>
                </a:lnTo>
                <a:lnTo>
                  <a:pt x="33680" y="79184"/>
                </a:lnTo>
                <a:lnTo>
                  <a:pt x="39128" y="79400"/>
                </a:lnTo>
                <a:lnTo>
                  <a:pt x="52108" y="79400"/>
                </a:lnTo>
                <a:lnTo>
                  <a:pt x="52616" y="78892"/>
                </a:lnTo>
                <a:close/>
              </a:path>
              <a:path w="55245" h="80009">
                <a:moveTo>
                  <a:pt x="30035" y="1892"/>
                </a:moveTo>
                <a:lnTo>
                  <a:pt x="3149" y="1892"/>
                </a:lnTo>
                <a:lnTo>
                  <a:pt x="4394" y="1993"/>
                </a:lnTo>
                <a:lnTo>
                  <a:pt x="5232" y="2197"/>
                </a:lnTo>
                <a:lnTo>
                  <a:pt x="8686" y="2933"/>
                </a:lnTo>
                <a:lnTo>
                  <a:pt x="9499" y="4597"/>
                </a:lnTo>
                <a:lnTo>
                  <a:pt x="9931" y="11518"/>
                </a:lnTo>
                <a:lnTo>
                  <a:pt x="9931" y="66649"/>
                </a:lnTo>
                <a:lnTo>
                  <a:pt x="9369" y="71259"/>
                </a:lnTo>
                <a:lnTo>
                  <a:pt x="8991" y="74079"/>
                </a:lnTo>
                <a:lnTo>
                  <a:pt x="8483" y="76365"/>
                </a:lnTo>
                <a:lnTo>
                  <a:pt x="6413" y="76784"/>
                </a:lnTo>
                <a:lnTo>
                  <a:pt x="5448" y="77000"/>
                </a:lnTo>
                <a:lnTo>
                  <a:pt x="4178" y="77216"/>
                </a:lnTo>
                <a:lnTo>
                  <a:pt x="1358" y="77216"/>
                </a:lnTo>
                <a:lnTo>
                  <a:pt x="939" y="77533"/>
                </a:lnTo>
                <a:lnTo>
                  <a:pt x="939" y="78778"/>
                </a:lnTo>
                <a:lnTo>
                  <a:pt x="1676" y="79095"/>
                </a:lnTo>
                <a:lnTo>
                  <a:pt x="5143" y="79095"/>
                </a:lnTo>
                <a:lnTo>
                  <a:pt x="7848" y="78892"/>
                </a:lnTo>
                <a:lnTo>
                  <a:pt x="10261" y="78892"/>
                </a:lnTo>
                <a:lnTo>
                  <a:pt x="12763" y="78778"/>
                </a:lnTo>
                <a:lnTo>
                  <a:pt x="52647" y="78778"/>
                </a:lnTo>
                <a:lnTo>
                  <a:pt x="54089" y="73545"/>
                </a:lnTo>
                <a:lnTo>
                  <a:pt x="29692" y="73545"/>
                </a:lnTo>
                <a:lnTo>
                  <a:pt x="27000" y="72834"/>
                </a:lnTo>
                <a:lnTo>
                  <a:pt x="25222" y="71259"/>
                </a:lnTo>
                <a:lnTo>
                  <a:pt x="23025" y="69380"/>
                </a:lnTo>
                <a:lnTo>
                  <a:pt x="23025" y="11518"/>
                </a:lnTo>
                <a:lnTo>
                  <a:pt x="23444" y="4495"/>
                </a:lnTo>
                <a:lnTo>
                  <a:pt x="24269" y="2717"/>
                </a:lnTo>
                <a:lnTo>
                  <a:pt x="27089" y="2197"/>
                </a:lnTo>
                <a:lnTo>
                  <a:pt x="28346" y="1993"/>
                </a:lnTo>
                <a:lnTo>
                  <a:pt x="30035" y="1892"/>
                </a:lnTo>
                <a:close/>
              </a:path>
              <a:path w="55245" h="80009">
                <a:moveTo>
                  <a:pt x="54711" y="62776"/>
                </a:moveTo>
                <a:lnTo>
                  <a:pt x="53136" y="62776"/>
                </a:lnTo>
                <a:lnTo>
                  <a:pt x="52933" y="63398"/>
                </a:lnTo>
                <a:lnTo>
                  <a:pt x="52616" y="66344"/>
                </a:lnTo>
                <a:lnTo>
                  <a:pt x="51358" y="69253"/>
                </a:lnTo>
                <a:lnTo>
                  <a:pt x="47485" y="73444"/>
                </a:lnTo>
                <a:lnTo>
                  <a:pt x="43433" y="73545"/>
                </a:lnTo>
                <a:lnTo>
                  <a:pt x="54089" y="73545"/>
                </a:lnTo>
                <a:lnTo>
                  <a:pt x="54725" y="66649"/>
                </a:lnTo>
                <a:lnTo>
                  <a:pt x="54711" y="62776"/>
                </a:lnTo>
                <a:close/>
              </a:path>
              <a:path w="55245" h="80009">
                <a:moveTo>
                  <a:pt x="7226" y="0"/>
                </a:moveTo>
                <a:lnTo>
                  <a:pt x="749" y="0"/>
                </a:lnTo>
                <a:lnTo>
                  <a:pt x="0" y="190"/>
                </a:lnTo>
                <a:lnTo>
                  <a:pt x="0" y="1676"/>
                </a:lnTo>
                <a:lnTo>
                  <a:pt x="647" y="1892"/>
                </a:lnTo>
                <a:lnTo>
                  <a:pt x="32423" y="1892"/>
                </a:lnTo>
                <a:lnTo>
                  <a:pt x="33070" y="1676"/>
                </a:lnTo>
                <a:lnTo>
                  <a:pt x="33070" y="330"/>
                </a:lnTo>
                <a:lnTo>
                  <a:pt x="13792" y="330"/>
                </a:lnTo>
                <a:lnTo>
                  <a:pt x="7226" y="0"/>
                </a:lnTo>
                <a:close/>
              </a:path>
              <a:path w="55245" h="80009">
                <a:moveTo>
                  <a:pt x="32321" y="0"/>
                </a:moveTo>
                <a:lnTo>
                  <a:pt x="26758" y="0"/>
                </a:lnTo>
                <a:lnTo>
                  <a:pt x="19151" y="330"/>
                </a:lnTo>
                <a:lnTo>
                  <a:pt x="33070" y="330"/>
                </a:lnTo>
                <a:lnTo>
                  <a:pt x="33070" y="190"/>
                </a:lnTo>
                <a:lnTo>
                  <a:pt x="32321" y="0"/>
                </a:lnTo>
                <a:close/>
              </a:path>
            </a:pathLst>
          </a:custGeom>
          <a:solidFill>
            <a:srgbClr val="034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051020" y="6599001"/>
            <a:ext cx="34290" cy="79375"/>
          </a:xfrm>
          <a:custGeom>
            <a:avLst/>
            <a:gdLst/>
            <a:ahLst/>
            <a:cxnLst/>
            <a:rect l="l" t="t" r="r" b="b"/>
            <a:pathLst>
              <a:path w="34290" h="79375">
                <a:moveTo>
                  <a:pt x="33261" y="77215"/>
                </a:moveTo>
                <a:lnTo>
                  <a:pt x="647" y="77215"/>
                </a:lnTo>
                <a:lnTo>
                  <a:pt x="203" y="77533"/>
                </a:lnTo>
                <a:lnTo>
                  <a:pt x="203" y="78778"/>
                </a:lnTo>
                <a:lnTo>
                  <a:pt x="927" y="79095"/>
                </a:lnTo>
                <a:lnTo>
                  <a:pt x="6489" y="79095"/>
                </a:lnTo>
                <a:lnTo>
                  <a:pt x="13081" y="78778"/>
                </a:lnTo>
                <a:lnTo>
                  <a:pt x="33769" y="78778"/>
                </a:lnTo>
                <a:lnTo>
                  <a:pt x="33769" y="77533"/>
                </a:lnTo>
                <a:lnTo>
                  <a:pt x="33261" y="77215"/>
                </a:lnTo>
                <a:close/>
              </a:path>
              <a:path w="34290" h="79375">
                <a:moveTo>
                  <a:pt x="33769" y="78778"/>
                </a:moveTo>
                <a:lnTo>
                  <a:pt x="18313" y="78778"/>
                </a:lnTo>
                <a:lnTo>
                  <a:pt x="24879" y="79095"/>
                </a:lnTo>
                <a:lnTo>
                  <a:pt x="32956" y="79095"/>
                </a:lnTo>
                <a:lnTo>
                  <a:pt x="33769" y="78778"/>
                </a:lnTo>
                <a:close/>
              </a:path>
              <a:path w="34290" h="79375">
                <a:moveTo>
                  <a:pt x="28333" y="1892"/>
                </a:moveTo>
                <a:lnTo>
                  <a:pt x="2921" y="1892"/>
                </a:lnTo>
                <a:lnTo>
                  <a:pt x="4292" y="1993"/>
                </a:lnTo>
                <a:lnTo>
                  <a:pt x="5422" y="2311"/>
                </a:lnTo>
                <a:lnTo>
                  <a:pt x="7734" y="2819"/>
                </a:lnTo>
                <a:lnTo>
                  <a:pt x="8788" y="4610"/>
                </a:lnTo>
                <a:lnTo>
                  <a:pt x="9194" y="11518"/>
                </a:lnTo>
                <a:lnTo>
                  <a:pt x="9194" y="67157"/>
                </a:lnTo>
                <a:lnTo>
                  <a:pt x="8663" y="71653"/>
                </a:lnTo>
                <a:lnTo>
                  <a:pt x="8356" y="74599"/>
                </a:lnTo>
                <a:lnTo>
                  <a:pt x="7734" y="76365"/>
                </a:lnTo>
                <a:lnTo>
                  <a:pt x="5626" y="76784"/>
                </a:lnTo>
                <a:lnTo>
                  <a:pt x="4699" y="77000"/>
                </a:lnTo>
                <a:lnTo>
                  <a:pt x="3441" y="77215"/>
                </a:lnTo>
                <a:lnTo>
                  <a:pt x="30530" y="77215"/>
                </a:lnTo>
                <a:lnTo>
                  <a:pt x="28244" y="77000"/>
                </a:lnTo>
                <a:lnTo>
                  <a:pt x="26771" y="76784"/>
                </a:lnTo>
                <a:lnTo>
                  <a:pt x="23622" y="76365"/>
                </a:lnTo>
                <a:lnTo>
                  <a:pt x="22898" y="74498"/>
                </a:lnTo>
                <a:lnTo>
                  <a:pt x="22571" y="71551"/>
                </a:lnTo>
                <a:lnTo>
                  <a:pt x="22161" y="67157"/>
                </a:lnTo>
                <a:lnTo>
                  <a:pt x="22161" y="11518"/>
                </a:lnTo>
                <a:lnTo>
                  <a:pt x="22377" y="8191"/>
                </a:lnTo>
                <a:lnTo>
                  <a:pt x="22580" y="4508"/>
                </a:lnTo>
                <a:lnTo>
                  <a:pt x="23431" y="2717"/>
                </a:lnTo>
                <a:lnTo>
                  <a:pt x="27508" y="1993"/>
                </a:lnTo>
                <a:lnTo>
                  <a:pt x="28333" y="1892"/>
                </a:lnTo>
                <a:close/>
              </a:path>
              <a:path w="34290" h="79375">
                <a:moveTo>
                  <a:pt x="6489" y="0"/>
                </a:moveTo>
                <a:lnTo>
                  <a:pt x="825" y="0"/>
                </a:lnTo>
                <a:lnTo>
                  <a:pt x="0" y="215"/>
                </a:lnTo>
                <a:lnTo>
                  <a:pt x="0" y="1689"/>
                </a:lnTo>
                <a:lnTo>
                  <a:pt x="647" y="1892"/>
                </a:lnTo>
                <a:lnTo>
                  <a:pt x="30441" y="1892"/>
                </a:lnTo>
                <a:lnTo>
                  <a:pt x="31064" y="1689"/>
                </a:lnTo>
                <a:lnTo>
                  <a:pt x="31064" y="317"/>
                </a:lnTo>
                <a:lnTo>
                  <a:pt x="13081" y="317"/>
                </a:lnTo>
                <a:lnTo>
                  <a:pt x="6489" y="0"/>
                </a:lnTo>
                <a:close/>
              </a:path>
              <a:path w="34290" h="79375">
                <a:moveTo>
                  <a:pt x="30226" y="0"/>
                </a:moveTo>
                <a:lnTo>
                  <a:pt x="24879" y="0"/>
                </a:lnTo>
                <a:lnTo>
                  <a:pt x="18719" y="317"/>
                </a:lnTo>
                <a:lnTo>
                  <a:pt x="31064" y="317"/>
                </a:lnTo>
                <a:lnTo>
                  <a:pt x="30226" y="0"/>
                </a:lnTo>
                <a:close/>
              </a:path>
            </a:pathLst>
          </a:custGeom>
          <a:solidFill>
            <a:srgbClr val="034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96939" y="6598178"/>
            <a:ext cx="52069" cy="80010"/>
          </a:xfrm>
          <a:custGeom>
            <a:avLst/>
            <a:gdLst/>
            <a:ahLst/>
            <a:cxnLst/>
            <a:rect l="l" t="t" r="r" b="b"/>
            <a:pathLst>
              <a:path w="52070" h="80009">
                <a:moveTo>
                  <a:pt x="34937" y="78041"/>
                </a:moveTo>
                <a:lnTo>
                  <a:pt x="2082" y="78041"/>
                </a:lnTo>
                <a:lnTo>
                  <a:pt x="1676" y="78358"/>
                </a:lnTo>
                <a:lnTo>
                  <a:pt x="1676" y="79717"/>
                </a:lnTo>
                <a:lnTo>
                  <a:pt x="2400" y="79921"/>
                </a:lnTo>
                <a:lnTo>
                  <a:pt x="7848" y="79921"/>
                </a:lnTo>
                <a:lnTo>
                  <a:pt x="14439" y="79603"/>
                </a:lnTo>
                <a:lnTo>
                  <a:pt x="35356" y="79603"/>
                </a:lnTo>
                <a:lnTo>
                  <a:pt x="35356" y="78358"/>
                </a:lnTo>
                <a:lnTo>
                  <a:pt x="34937" y="78041"/>
                </a:lnTo>
                <a:close/>
              </a:path>
              <a:path w="52070" h="80009">
                <a:moveTo>
                  <a:pt x="35356" y="79603"/>
                </a:moveTo>
                <a:lnTo>
                  <a:pt x="19875" y="79603"/>
                </a:lnTo>
                <a:lnTo>
                  <a:pt x="26454" y="79921"/>
                </a:lnTo>
                <a:lnTo>
                  <a:pt x="34632" y="79921"/>
                </a:lnTo>
                <a:lnTo>
                  <a:pt x="35356" y="79603"/>
                </a:lnTo>
                <a:close/>
              </a:path>
              <a:path w="52070" h="80009">
                <a:moveTo>
                  <a:pt x="5130" y="825"/>
                </a:moveTo>
                <a:lnTo>
                  <a:pt x="825" y="825"/>
                </a:lnTo>
                <a:lnTo>
                  <a:pt x="0" y="1015"/>
                </a:lnTo>
                <a:lnTo>
                  <a:pt x="0" y="2501"/>
                </a:lnTo>
                <a:lnTo>
                  <a:pt x="711" y="2717"/>
                </a:lnTo>
                <a:lnTo>
                  <a:pt x="3238" y="2717"/>
                </a:lnTo>
                <a:lnTo>
                  <a:pt x="5003" y="2819"/>
                </a:lnTo>
                <a:lnTo>
                  <a:pt x="5842" y="3022"/>
                </a:lnTo>
                <a:lnTo>
                  <a:pt x="9296" y="3759"/>
                </a:lnTo>
                <a:lnTo>
                  <a:pt x="10121" y="5422"/>
                </a:lnTo>
                <a:lnTo>
                  <a:pt x="10506" y="11417"/>
                </a:lnTo>
                <a:lnTo>
                  <a:pt x="10566" y="67475"/>
                </a:lnTo>
                <a:lnTo>
                  <a:pt x="10033" y="71869"/>
                </a:lnTo>
                <a:lnTo>
                  <a:pt x="9613" y="74904"/>
                </a:lnTo>
                <a:lnTo>
                  <a:pt x="9093" y="77190"/>
                </a:lnTo>
                <a:lnTo>
                  <a:pt x="7023" y="77609"/>
                </a:lnTo>
                <a:lnTo>
                  <a:pt x="6057" y="77825"/>
                </a:lnTo>
                <a:lnTo>
                  <a:pt x="4800" y="78041"/>
                </a:lnTo>
                <a:lnTo>
                  <a:pt x="32118" y="78041"/>
                </a:lnTo>
                <a:lnTo>
                  <a:pt x="29806" y="77825"/>
                </a:lnTo>
                <a:lnTo>
                  <a:pt x="25209" y="77190"/>
                </a:lnTo>
                <a:lnTo>
                  <a:pt x="24574" y="74904"/>
                </a:lnTo>
                <a:lnTo>
                  <a:pt x="24269" y="71869"/>
                </a:lnTo>
                <a:lnTo>
                  <a:pt x="23736" y="67475"/>
                </a:lnTo>
                <a:lnTo>
                  <a:pt x="23736" y="40373"/>
                </a:lnTo>
                <a:lnTo>
                  <a:pt x="23964" y="40157"/>
                </a:lnTo>
                <a:lnTo>
                  <a:pt x="48144" y="40157"/>
                </a:lnTo>
                <a:lnTo>
                  <a:pt x="48539" y="36067"/>
                </a:lnTo>
                <a:lnTo>
                  <a:pt x="48743" y="35051"/>
                </a:lnTo>
                <a:lnTo>
                  <a:pt x="23850" y="35051"/>
                </a:lnTo>
                <a:lnTo>
                  <a:pt x="23841" y="6692"/>
                </a:lnTo>
                <a:lnTo>
                  <a:pt x="24066" y="6476"/>
                </a:lnTo>
                <a:lnTo>
                  <a:pt x="50858" y="6476"/>
                </a:lnTo>
                <a:lnTo>
                  <a:pt x="51257" y="2946"/>
                </a:lnTo>
                <a:lnTo>
                  <a:pt x="51765" y="1676"/>
                </a:lnTo>
                <a:lnTo>
                  <a:pt x="51765" y="1155"/>
                </a:lnTo>
                <a:lnTo>
                  <a:pt x="16002" y="1155"/>
                </a:lnTo>
                <a:lnTo>
                  <a:pt x="13601" y="1015"/>
                </a:lnTo>
                <a:lnTo>
                  <a:pt x="10883" y="952"/>
                </a:lnTo>
                <a:lnTo>
                  <a:pt x="8140" y="952"/>
                </a:lnTo>
                <a:lnTo>
                  <a:pt x="5130" y="825"/>
                </a:lnTo>
                <a:close/>
              </a:path>
              <a:path w="52070" h="80009">
                <a:moveTo>
                  <a:pt x="48144" y="40157"/>
                </a:moveTo>
                <a:lnTo>
                  <a:pt x="37338" y="40157"/>
                </a:lnTo>
                <a:lnTo>
                  <a:pt x="43205" y="40893"/>
                </a:lnTo>
                <a:lnTo>
                  <a:pt x="44767" y="42773"/>
                </a:lnTo>
                <a:lnTo>
                  <a:pt x="45300" y="44234"/>
                </a:lnTo>
                <a:lnTo>
                  <a:pt x="45707" y="45504"/>
                </a:lnTo>
                <a:lnTo>
                  <a:pt x="45824" y="46227"/>
                </a:lnTo>
                <a:lnTo>
                  <a:pt x="45910" y="48221"/>
                </a:lnTo>
                <a:lnTo>
                  <a:pt x="46126" y="48971"/>
                </a:lnTo>
                <a:lnTo>
                  <a:pt x="47815" y="48971"/>
                </a:lnTo>
                <a:lnTo>
                  <a:pt x="47894" y="44234"/>
                </a:lnTo>
                <a:lnTo>
                  <a:pt x="48006" y="41427"/>
                </a:lnTo>
                <a:lnTo>
                  <a:pt x="48144" y="40157"/>
                </a:lnTo>
                <a:close/>
              </a:path>
              <a:path w="52070" h="80009">
                <a:moveTo>
                  <a:pt x="48844" y="31889"/>
                </a:moveTo>
                <a:lnTo>
                  <a:pt x="47815" y="31889"/>
                </a:lnTo>
                <a:lnTo>
                  <a:pt x="47586" y="32321"/>
                </a:lnTo>
                <a:lnTo>
                  <a:pt x="47078" y="32943"/>
                </a:lnTo>
                <a:lnTo>
                  <a:pt x="46024" y="34302"/>
                </a:lnTo>
                <a:lnTo>
                  <a:pt x="44564" y="34721"/>
                </a:lnTo>
                <a:lnTo>
                  <a:pt x="42583" y="34836"/>
                </a:lnTo>
                <a:lnTo>
                  <a:pt x="41097" y="34950"/>
                </a:lnTo>
                <a:lnTo>
                  <a:pt x="23850" y="35051"/>
                </a:lnTo>
                <a:lnTo>
                  <a:pt x="48743" y="35051"/>
                </a:lnTo>
                <a:lnTo>
                  <a:pt x="49060" y="33477"/>
                </a:lnTo>
                <a:lnTo>
                  <a:pt x="49060" y="32232"/>
                </a:lnTo>
                <a:lnTo>
                  <a:pt x="48844" y="31889"/>
                </a:lnTo>
                <a:close/>
              </a:path>
              <a:path w="52070" h="80009">
                <a:moveTo>
                  <a:pt x="50858" y="6476"/>
                </a:moveTo>
                <a:lnTo>
                  <a:pt x="24688" y="6476"/>
                </a:lnTo>
                <a:lnTo>
                  <a:pt x="44767" y="6908"/>
                </a:lnTo>
                <a:lnTo>
                  <a:pt x="46990" y="8483"/>
                </a:lnTo>
                <a:lnTo>
                  <a:pt x="47701" y="9931"/>
                </a:lnTo>
                <a:lnTo>
                  <a:pt x="48310" y="11417"/>
                </a:lnTo>
                <a:lnTo>
                  <a:pt x="48437" y="15074"/>
                </a:lnTo>
                <a:lnTo>
                  <a:pt x="48641" y="15582"/>
                </a:lnTo>
                <a:lnTo>
                  <a:pt x="50114" y="15582"/>
                </a:lnTo>
                <a:lnTo>
                  <a:pt x="50292" y="14973"/>
                </a:lnTo>
                <a:lnTo>
                  <a:pt x="50634" y="12852"/>
                </a:lnTo>
                <a:lnTo>
                  <a:pt x="50838" y="6692"/>
                </a:lnTo>
                <a:lnTo>
                  <a:pt x="50858" y="6476"/>
                </a:lnTo>
                <a:close/>
              </a:path>
              <a:path w="52070" h="80009">
                <a:moveTo>
                  <a:pt x="51485" y="0"/>
                </a:moveTo>
                <a:lnTo>
                  <a:pt x="50533" y="0"/>
                </a:lnTo>
                <a:lnTo>
                  <a:pt x="49999" y="406"/>
                </a:lnTo>
                <a:lnTo>
                  <a:pt x="49377" y="622"/>
                </a:lnTo>
                <a:lnTo>
                  <a:pt x="48310" y="952"/>
                </a:lnTo>
                <a:lnTo>
                  <a:pt x="47078" y="952"/>
                </a:lnTo>
                <a:lnTo>
                  <a:pt x="45085" y="1015"/>
                </a:lnTo>
                <a:lnTo>
                  <a:pt x="40322" y="1096"/>
                </a:lnTo>
                <a:lnTo>
                  <a:pt x="16002" y="1155"/>
                </a:lnTo>
                <a:lnTo>
                  <a:pt x="51765" y="1155"/>
                </a:lnTo>
                <a:lnTo>
                  <a:pt x="51765" y="406"/>
                </a:lnTo>
                <a:lnTo>
                  <a:pt x="51485" y="0"/>
                </a:lnTo>
                <a:close/>
              </a:path>
            </a:pathLst>
          </a:custGeom>
          <a:solidFill>
            <a:srgbClr val="034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162008" y="6598175"/>
            <a:ext cx="53340" cy="80645"/>
          </a:xfrm>
          <a:custGeom>
            <a:avLst/>
            <a:gdLst/>
            <a:ahLst/>
            <a:cxnLst/>
            <a:rect l="l" t="t" r="r" b="b"/>
            <a:pathLst>
              <a:path w="53340" h="80645">
                <a:moveTo>
                  <a:pt x="50898" y="79603"/>
                </a:moveTo>
                <a:lnTo>
                  <a:pt x="19977" y="79603"/>
                </a:lnTo>
                <a:lnTo>
                  <a:pt x="23215" y="79705"/>
                </a:lnTo>
                <a:lnTo>
                  <a:pt x="27698" y="79921"/>
                </a:lnTo>
                <a:lnTo>
                  <a:pt x="32207" y="80010"/>
                </a:lnTo>
                <a:lnTo>
                  <a:pt x="37960" y="80225"/>
                </a:lnTo>
                <a:lnTo>
                  <a:pt x="50723" y="80225"/>
                </a:lnTo>
                <a:lnTo>
                  <a:pt x="50898" y="79603"/>
                </a:lnTo>
                <a:close/>
              </a:path>
              <a:path w="53340" h="80645">
                <a:moveTo>
                  <a:pt x="5130" y="825"/>
                </a:moveTo>
                <a:lnTo>
                  <a:pt x="736" y="825"/>
                </a:lnTo>
                <a:lnTo>
                  <a:pt x="0" y="1041"/>
                </a:lnTo>
                <a:lnTo>
                  <a:pt x="0" y="2514"/>
                </a:lnTo>
                <a:lnTo>
                  <a:pt x="635" y="2717"/>
                </a:lnTo>
                <a:lnTo>
                  <a:pt x="3238" y="2717"/>
                </a:lnTo>
                <a:lnTo>
                  <a:pt x="5016" y="2819"/>
                </a:lnTo>
                <a:lnTo>
                  <a:pt x="5842" y="3035"/>
                </a:lnTo>
                <a:lnTo>
                  <a:pt x="9296" y="3759"/>
                </a:lnTo>
                <a:lnTo>
                  <a:pt x="10134" y="5435"/>
                </a:lnTo>
                <a:lnTo>
                  <a:pt x="10337" y="9017"/>
                </a:lnTo>
                <a:lnTo>
                  <a:pt x="10456" y="68326"/>
                </a:lnTo>
                <a:lnTo>
                  <a:pt x="10015" y="72085"/>
                </a:lnTo>
                <a:lnTo>
                  <a:pt x="9626" y="74904"/>
                </a:lnTo>
                <a:lnTo>
                  <a:pt x="9093" y="77190"/>
                </a:lnTo>
                <a:lnTo>
                  <a:pt x="6997" y="77609"/>
                </a:lnTo>
                <a:lnTo>
                  <a:pt x="6057" y="77825"/>
                </a:lnTo>
                <a:lnTo>
                  <a:pt x="4800" y="78041"/>
                </a:lnTo>
                <a:lnTo>
                  <a:pt x="1993" y="78041"/>
                </a:lnTo>
                <a:lnTo>
                  <a:pt x="1562" y="78359"/>
                </a:lnTo>
                <a:lnTo>
                  <a:pt x="1562" y="79603"/>
                </a:lnTo>
                <a:lnTo>
                  <a:pt x="2298" y="79921"/>
                </a:lnTo>
                <a:lnTo>
                  <a:pt x="5753" y="79921"/>
                </a:lnTo>
                <a:lnTo>
                  <a:pt x="8458" y="79705"/>
                </a:lnTo>
                <a:lnTo>
                  <a:pt x="10871" y="79705"/>
                </a:lnTo>
                <a:lnTo>
                  <a:pt x="13385" y="79603"/>
                </a:lnTo>
                <a:lnTo>
                  <a:pt x="50898" y="79603"/>
                </a:lnTo>
                <a:lnTo>
                  <a:pt x="51561" y="77190"/>
                </a:lnTo>
                <a:lnTo>
                  <a:pt x="51981" y="75425"/>
                </a:lnTo>
                <a:lnTo>
                  <a:pt x="52080" y="74587"/>
                </a:lnTo>
                <a:lnTo>
                  <a:pt x="25628" y="74587"/>
                </a:lnTo>
                <a:lnTo>
                  <a:pt x="23964" y="73012"/>
                </a:lnTo>
                <a:lnTo>
                  <a:pt x="23749" y="65798"/>
                </a:lnTo>
                <a:lnTo>
                  <a:pt x="23850" y="40259"/>
                </a:lnTo>
                <a:lnTo>
                  <a:pt x="47813" y="40259"/>
                </a:lnTo>
                <a:lnTo>
                  <a:pt x="48234" y="35052"/>
                </a:lnTo>
                <a:lnTo>
                  <a:pt x="23850" y="35052"/>
                </a:lnTo>
                <a:lnTo>
                  <a:pt x="23815" y="6591"/>
                </a:lnTo>
                <a:lnTo>
                  <a:pt x="23964" y="6362"/>
                </a:lnTo>
                <a:lnTo>
                  <a:pt x="49576" y="6362"/>
                </a:lnTo>
                <a:lnTo>
                  <a:pt x="49734" y="3759"/>
                </a:lnTo>
                <a:lnTo>
                  <a:pt x="49836" y="2819"/>
                </a:lnTo>
                <a:lnTo>
                  <a:pt x="50304" y="1676"/>
                </a:lnTo>
                <a:lnTo>
                  <a:pt x="50304" y="1143"/>
                </a:lnTo>
                <a:lnTo>
                  <a:pt x="15887" y="1143"/>
                </a:lnTo>
                <a:lnTo>
                  <a:pt x="10782" y="952"/>
                </a:lnTo>
                <a:lnTo>
                  <a:pt x="8153" y="952"/>
                </a:lnTo>
                <a:lnTo>
                  <a:pt x="5130" y="825"/>
                </a:lnTo>
                <a:close/>
              </a:path>
              <a:path w="53340" h="80645">
                <a:moveTo>
                  <a:pt x="52819" y="64008"/>
                </a:moveTo>
                <a:lnTo>
                  <a:pt x="51257" y="64008"/>
                </a:lnTo>
                <a:lnTo>
                  <a:pt x="51028" y="64439"/>
                </a:lnTo>
                <a:lnTo>
                  <a:pt x="50101" y="69900"/>
                </a:lnTo>
                <a:lnTo>
                  <a:pt x="48844" y="72085"/>
                </a:lnTo>
                <a:lnTo>
                  <a:pt x="43408" y="74587"/>
                </a:lnTo>
                <a:lnTo>
                  <a:pt x="52080" y="74587"/>
                </a:lnTo>
                <a:lnTo>
                  <a:pt x="52819" y="68326"/>
                </a:lnTo>
                <a:lnTo>
                  <a:pt x="52819" y="64008"/>
                </a:lnTo>
                <a:close/>
              </a:path>
              <a:path w="53340" h="80645">
                <a:moveTo>
                  <a:pt x="47813" y="40259"/>
                </a:moveTo>
                <a:lnTo>
                  <a:pt x="26885" y="40259"/>
                </a:lnTo>
                <a:lnTo>
                  <a:pt x="37236" y="40386"/>
                </a:lnTo>
                <a:lnTo>
                  <a:pt x="43091" y="41021"/>
                </a:lnTo>
                <a:lnTo>
                  <a:pt x="44551" y="42557"/>
                </a:lnTo>
                <a:lnTo>
                  <a:pt x="45085" y="44665"/>
                </a:lnTo>
                <a:lnTo>
                  <a:pt x="45402" y="46037"/>
                </a:lnTo>
                <a:lnTo>
                  <a:pt x="45504" y="48971"/>
                </a:lnTo>
                <a:lnTo>
                  <a:pt x="45707" y="49390"/>
                </a:lnTo>
                <a:lnTo>
                  <a:pt x="47358" y="49390"/>
                </a:lnTo>
                <a:lnTo>
                  <a:pt x="47404" y="46037"/>
                </a:lnTo>
                <a:lnTo>
                  <a:pt x="47669" y="42557"/>
                </a:lnTo>
                <a:lnTo>
                  <a:pt x="47813" y="40259"/>
                </a:lnTo>
                <a:close/>
              </a:path>
              <a:path w="53340" h="80645">
                <a:moveTo>
                  <a:pt x="48323" y="31902"/>
                </a:moveTo>
                <a:lnTo>
                  <a:pt x="47358" y="31902"/>
                </a:lnTo>
                <a:lnTo>
                  <a:pt x="46964" y="32423"/>
                </a:lnTo>
                <a:lnTo>
                  <a:pt x="45300" y="34315"/>
                </a:lnTo>
                <a:lnTo>
                  <a:pt x="43726" y="34620"/>
                </a:lnTo>
                <a:lnTo>
                  <a:pt x="38785" y="35052"/>
                </a:lnTo>
                <a:lnTo>
                  <a:pt x="48234" y="35052"/>
                </a:lnTo>
                <a:lnTo>
                  <a:pt x="48641" y="33375"/>
                </a:lnTo>
                <a:lnTo>
                  <a:pt x="48641" y="32105"/>
                </a:lnTo>
                <a:lnTo>
                  <a:pt x="48323" y="31902"/>
                </a:lnTo>
                <a:close/>
              </a:path>
              <a:path w="53340" h="80645">
                <a:moveTo>
                  <a:pt x="49576" y="6362"/>
                </a:moveTo>
                <a:lnTo>
                  <a:pt x="26581" y="6362"/>
                </a:lnTo>
                <a:lnTo>
                  <a:pt x="37566" y="6591"/>
                </a:lnTo>
                <a:lnTo>
                  <a:pt x="44551" y="7404"/>
                </a:lnTo>
                <a:lnTo>
                  <a:pt x="45605" y="8674"/>
                </a:lnTo>
                <a:lnTo>
                  <a:pt x="46342" y="10566"/>
                </a:lnTo>
                <a:lnTo>
                  <a:pt x="46863" y="11823"/>
                </a:lnTo>
                <a:lnTo>
                  <a:pt x="46964" y="15303"/>
                </a:lnTo>
                <a:lnTo>
                  <a:pt x="47167" y="15798"/>
                </a:lnTo>
                <a:lnTo>
                  <a:pt x="48641" y="15798"/>
                </a:lnTo>
                <a:lnTo>
                  <a:pt x="48844" y="15189"/>
                </a:lnTo>
                <a:lnTo>
                  <a:pt x="49123" y="13601"/>
                </a:lnTo>
                <a:lnTo>
                  <a:pt x="49230" y="11823"/>
                </a:lnTo>
                <a:lnTo>
                  <a:pt x="49377" y="8674"/>
                </a:lnTo>
                <a:lnTo>
                  <a:pt x="49491" y="7747"/>
                </a:lnTo>
                <a:lnTo>
                  <a:pt x="49576" y="6362"/>
                </a:lnTo>
                <a:close/>
              </a:path>
              <a:path w="53340" h="80645">
                <a:moveTo>
                  <a:pt x="50203" y="0"/>
                </a:moveTo>
                <a:lnTo>
                  <a:pt x="49161" y="0"/>
                </a:lnTo>
                <a:lnTo>
                  <a:pt x="48539" y="304"/>
                </a:lnTo>
                <a:lnTo>
                  <a:pt x="48018" y="406"/>
                </a:lnTo>
                <a:lnTo>
                  <a:pt x="47167" y="622"/>
                </a:lnTo>
                <a:lnTo>
                  <a:pt x="43510" y="1041"/>
                </a:lnTo>
                <a:lnTo>
                  <a:pt x="39052" y="1100"/>
                </a:lnTo>
                <a:lnTo>
                  <a:pt x="15887" y="1143"/>
                </a:lnTo>
                <a:lnTo>
                  <a:pt x="50304" y="1143"/>
                </a:lnTo>
                <a:lnTo>
                  <a:pt x="50203" y="0"/>
                </a:lnTo>
                <a:close/>
              </a:path>
            </a:pathLst>
          </a:custGeom>
          <a:solidFill>
            <a:srgbClr val="034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902093" y="662378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22517" y="0"/>
                </a:moveTo>
                <a:lnTo>
                  <a:pt x="6489" y="0"/>
                </a:lnTo>
                <a:lnTo>
                  <a:pt x="0" y="6502"/>
                </a:lnTo>
                <a:lnTo>
                  <a:pt x="0" y="22504"/>
                </a:lnTo>
                <a:lnTo>
                  <a:pt x="6489" y="28994"/>
                </a:lnTo>
                <a:lnTo>
                  <a:pt x="22517" y="28994"/>
                </a:lnTo>
                <a:lnTo>
                  <a:pt x="28981" y="22504"/>
                </a:lnTo>
                <a:lnTo>
                  <a:pt x="28981" y="6502"/>
                </a:lnTo>
                <a:lnTo>
                  <a:pt x="22517" y="0"/>
                </a:lnTo>
                <a:close/>
              </a:path>
            </a:pathLst>
          </a:custGeom>
          <a:solidFill>
            <a:srgbClr val="034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"/>
          <p:cNvSpPr/>
          <p:nvPr/>
        </p:nvSpPr>
        <p:spPr>
          <a:xfrm>
            <a:off x="101599" y="4797503"/>
            <a:ext cx="9026679" cy="2043430"/>
          </a:xfrm>
          <a:custGeom>
            <a:avLst/>
            <a:gdLst/>
            <a:ahLst/>
            <a:cxnLst/>
            <a:rect l="l" t="t" r="r" b="b"/>
            <a:pathLst>
              <a:path w="8940800" h="2043429">
                <a:moveTo>
                  <a:pt x="3594" y="779576"/>
                </a:moveTo>
                <a:lnTo>
                  <a:pt x="0" y="2043252"/>
                </a:lnTo>
                <a:lnTo>
                  <a:pt x="8940800" y="2043252"/>
                </a:lnTo>
                <a:lnTo>
                  <a:pt x="8940800" y="900036"/>
                </a:lnTo>
                <a:lnTo>
                  <a:pt x="124091" y="900036"/>
                </a:lnTo>
                <a:lnTo>
                  <a:pt x="77301" y="890531"/>
                </a:lnTo>
                <a:lnTo>
                  <a:pt x="38987" y="864652"/>
                </a:lnTo>
                <a:lnTo>
                  <a:pt x="13101" y="826350"/>
                </a:lnTo>
                <a:lnTo>
                  <a:pt x="3594" y="779576"/>
                </a:lnTo>
                <a:close/>
              </a:path>
              <a:path w="8940800" h="2043429">
                <a:moveTo>
                  <a:pt x="8940800" y="0"/>
                </a:moveTo>
                <a:lnTo>
                  <a:pt x="8936774" y="0"/>
                </a:lnTo>
                <a:lnTo>
                  <a:pt x="8926236" y="45412"/>
                </a:lnTo>
                <a:lnTo>
                  <a:pt x="8900210" y="82467"/>
                </a:lnTo>
                <a:lnTo>
                  <a:pt x="8862393" y="107434"/>
                </a:lnTo>
                <a:lnTo>
                  <a:pt x="8816479" y="116586"/>
                </a:lnTo>
                <a:lnTo>
                  <a:pt x="7164146" y="116586"/>
                </a:lnTo>
                <a:lnTo>
                  <a:pt x="7123562" y="117410"/>
                </a:lnTo>
                <a:lnTo>
                  <a:pt x="7081777" y="122358"/>
                </a:lnTo>
                <a:lnTo>
                  <a:pt x="7039453" y="135141"/>
                </a:lnTo>
                <a:lnTo>
                  <a:pt x="6997253" y="159470"/>
                </a:lnTo>
                <a:lnTo>
                  <a:pt x="6955840" y="199059"/>
                </a:lnTo>
                <a:lnTo>
                  <a:pt x="6362128" y="817562"/>
                </a:lnTo>
                <a:lnTo>
                  <a:pt x="6329751" y="851750"/>
                </a:lnTo>
                <a:lnTo>
                  <a:pt x="6291814" y="875071"/>
                </a:lnTo>
                <a:lnTo>
                  <a:pt x="6249233" y="889545"/>
                </a:lnTo>
                <a:lnTo>
                  <a:pt x="6202926" y="897194"/>
                </a:lnTo>
                <a:lnTo>
                  <a:pt x="6153810" y="900036"/>
                </a:lnTo>
                <a:lnTo>
                  <a:pt x="8940800" y="900036"/>
                </a:lnTo>
                <a:lnTo>
                  <a:pt x="8940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6"/>
          <p:cNvSpPr/>
          <p:nvPr/>
        </p:nvSpPr>
        <p:spPr>
          <a:xfrm>
            <a:off x="7309522" y="5725642"/>
            <a:ext cx="1499387" cy="9535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7"/>
          <p:cNvSpPr/>
          <p:nvPr/>
        </p:nvSpPr>
        <p:spPr>
          <a:xfrm>
            <a:off x="4366114" y="6049370"/>
            <a:ext cx="1090502" cy="979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8"/>
          <p:cNvSpPr/>
          <p:nvPr/>
        </p:nvSpPr>
        <p:spPr>
          <a:xfrm>
            <a:off x="4366114" y="6265869"/>
            <a:ext cx="1093520" cy="2478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9"/>
          <p:cNvSpPr/>
          <p:nvPr/>
        </p:nvSpPr>
        <p:spPr>
          <a:xfrm>
            <a:off x="3657600" y="5951541"/>
            <a:ext cx="633996" cy="6286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0"/>
          <p:cNvSpPr/>
          <p:nvPr/>
        </p:nvSpPr>
        <p:spPr>
          <a:xfrm>
            <a:off x="677346" y="5881949"/>
            <a:ext cx="1154849" cy="7418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Rectangle 46"/>
          <p:cNvSpPr/>
          <p:nvPr/>
        </p:nvSpPr>
        <p:spPr>
          <a:xfrm>
            <a:off x="346534" y="1764149"/>
            <a:ext cx="845093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Insurance as a solution in disaster risk finance and humanitarian </a:t>
            </a:r>
            <a:r>
              <a:rPr lang="en-US" sz="4400" b="1" dirty="0" smtClean="0">
                <a:solidFill>
                  <a:schemeClr val="bg1"/>
                </a:solidFill>
              </a:rPr>
              <a:t>assistance</a:t>
            </a:r>
            <a:endParaRPr lang="en-US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477000" y="5662931"/>
            <a:ext cx="26670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bject 4"/>
          <p:cNvSpPr/>
          <p:nvPr/>
        </p:nvSpPr>
        <p:spPr>
          <a:xfrm>
            <a:off x="6261" y="6751434"/>
            <a:ext cx="4566285" cy="89535"/>
          </a:xfrm>
          <a:custGeom>
            <a:avLst/>
            <a:gdLst/>
            <a:ahLst/>
            <a:cxnLst/>
            <a:rect l="l" t="t" r="r" b="b"/>
            <a:pathLst>
              <a:path w="4566285" h="89534">
                <a:moveTo>
                  <a:pt x="4565738" y="0"/>
                </a:moveTo>
                <a:lnTo>
                  <a:pt x="0" y="0"/>
                </a:lnTo>
                <a:lnTo>
                  <a:pt x="0" y="89331"/>
                </a:lnTo>
                <a:lnTo>
                  <a:pt x="4565738" y="89331"/>
                </a:lnTo>
                <a:lnTo>
                  <a:pt x="4565738" y="0"/>
                </a:lnTo>
                <a:close/>
              </a:path>
            </a:pathLst>
          </a:custGeom>
          <a:solidFill>
            <a:srgbClr val="E224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"/>
          <p:cNvSpPr/>
          <p:nvPr/>
        </p:nvSpPr>
        <p:spPr>
          <a:xfrm>
            <a:off x="4572000" y="6751434"/>
            <a:ext cx="4566285" cy="89535"/>
          </a:xfrm>
          <a:custGeom>
            <a:avLst/>
            <a:gdLst/>
            <a:ahLst/>
            <a:cxnLst/>
            <a:rect l="l" t="t" r="r" b="b"/>
            <a:pathLst>
              <a:path w="4566284" h="89534">
                <a:moveTo>
                  <a:pt x="4565726" y="0"/>
                </a:moveTo>
                <a:lnTo>
                  <a:pt x="0" y="0"/>
                </a:lnTo>
                <a:lnTo>
                  <a:pt x="0" y="89331"/>
                </a:lnTo>
                <a:lnTo>
                  <a:pt x="4565726" y="89331"/>
                </a:lnTo>
                <a:lnTo>
                  <a:pt x="4565726" y="0"/>
                </a:lnTo>
                <a:close/>
              </a:path>
            </a:pathLst>
          </a:custGeom>
          <a:solidFill>
            <a:srgbClr val="203B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>
            <a:off x="2289403" y="3937764"/>
            <a:ext cx="5003495" cy="1299969"/>
          </a:xfrm>
          <a:prstGeom prst="rect">
            <a:avLst/>
          </a:prstGeom>
        </p:spPr>
        <p:txBody>
          <a:bodyPr>
            <a:noAutofit/>
          </a:bodyPr>
          <a:lstStyle>
            <a:lvl1pPr marL="0" eaLnBrk="1" hangingPunct="1">
              <a:defRPr>
                <a:latin typeface="+mn-lt"/>
                <a:ea typeface="+mn-ea"/>
                <a:cs typeface="+mn-cs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IFRC Partnership Meeting for Africa Region</a:t>
            </a:r>
          </a:p>
          <a:p>
            <a:endParaRPr lang="en-GB" kern="0" dirty="0" smtClean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GB" kern="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Presentation : by Ashok Shah, GCEO Apollo Group</a:t>
            </a:r>
          </a:p>
          <a:p>
            <a:endParaRPr lang="en-US" kern="0" dirty="0" smtClean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kern="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Date: 23</a:t>
            </a:r>
            <a:r>
              <a:rPr lang="en-US" kern="0" baseline="300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rd</a:t>
            </a:r>
            <a:r>
              <a:rPr lang="en-US" kern="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 Jan 2018</a:t>
            </a:r>
          </a:p>
          <a:p>
            <a:endParaRPr lang="en-GB" kern="0" dirty="0" smtClean="0">
              <a:solidFill>
                <a:sysClr val="windowText" lastClr="000000"/>
              </a:solidFill>
              <a:latin typeface="Calibri" panose="020F0502020204030204" pitchFamily="34" charset="0"/>
            </a:endParaRPr>
          </a:p>
          <a:p>
            <a:endParaRPr lang="en-GB" kern="0" dirty="0" smtClean="0">
              <a:solidFill>
                <a:sysClr val="windowText" lastClr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677" y="8426"/>
            <a:ext cx="8960132" cy="60129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2"/>
            <a:ext cx="9122017" cy="6679148"/>
          </a:xfrm>
          <a:custGeom>
            <a:avLst/>
            <a:gdLst/>
            <a:ahLst/>
            <a:cxnLst/>
            <a:rect l="l" t="t" r="r" b="b"/>
            <a:pathLst>
              <a:path w="8925560" h="6840220">
                <a:moveTo>
                  <a:pt x="8925255" y="6840004"/>
                </a:moveTo>
                <a:lnTo>
                  <a:pt x="0" y="6840004"/>
                </a:lnTo>
                <a:lnTo>
                  <a:pt x="0" y="0"/>
                </a:lnTo>
                <a:lnTo>
                  <a:pt x="8925255" y="0"/>
                </a:lnTo>
                <a:lnTo>
                  <a:pt x="8925255" y="6840004"/>
                </a:lnTo>
                <a:close/>
              </a:path>
            </a:pathLst>
          </a:custGeom>
          <a:solidFill>
            <a:srgbClr val="034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45963" y="222167"/>
            <a:ext cx="1439999" cy="3771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3"/>
          <p:cNvSpPr/>
          <p:nvPr/>
        </p:nvSpPr>
        <p:spPr>
          <a:xfrm>
            <a:off x="24497" y="4862810"/>
            <a:ext cx="9099345" cy="1994194"/>
          </a:xfrm>
          <a:custGeom>
            <a:avLst/>
            <a:gdLst/>
            <a:ahLst/>
            <a:cxnLst/>
            <a:rect l="l" t="t" r="r" b="b"/>
            <a:pathLst>
              <a:path w="8940800" h="2043429">
                <a:moveTo>
                  <a:pt x="3594" y="779576"/>
                </a:moveTo>
                <a:lnTo>
                  <a:pt x="0" y="2043252"/>
                </a:lnTo>
                <a:lnTo>
                  <a:pt x="8940800" y="2043252"/>
                </a:lnTo>
                <a:lnTo>
                  <a:pt x="8940800" y="900036"/>
                </a:lnTo>
                <a:lnTo>
                  <a:pt x="124091" y="900036"/>
                </a:lnTo>
                <a:lnTo>
                  <a:pt x="77301" y="890531"/>
                </a:lnTo>
                <a:lnTo>
                  <a:pt x="38987" y="864652"/>
                </a:lnTo>
                <a:lnTo>
                  <a:pt x="13101" y="826350"/>
                </a:lnTo>
                <a:lnTo>
                  <a:pt x="3594" y="779576"/>
                </a:lnTo>
                <a:close/>
              </a:path>
              <a:path w="8940800" h="2043429">
                <a:moveTo>
                  <a:pt x="8940800" y="0"/>
                </a:moveTo>
                <a:lnTo>
                  <a:pt x="8936774" y="0"/>
                </a:lnTo>
                <a:lnTo>
                  <a:pt x="8926236" y="45412"/>
                </a:lnTo>
                <a:lnTo>
                  <a:pt x="8900210" y="82467"/>
                </a:lnTo>
                <a:lnTo>
                  <a:pt x="8862393" y="107434"/>
                </a:lnTo>
                <a:lnTo>
                  <a:pt x="8816479" y="116586"/>
                </a:lnTo>
                <a:lnTo>
                  <a:pt x="7164146" y="116586"/>
                </a:lnTo>
                <a:lnTo>
                  <a:pt x="7123562" y="117410"/>
                </a:lnTo>
                <a:lnTo>
                  <a:pt x="7081777" y="122358"/>
                </a:lnTo>
                <a:lnTo>
                  <a:pt x="7039453" y="135141"/>
                </a:lnTo>
                <a:lnTo>
                  <a:pt x="6997253" y="159470"/>
                </a:lnTo>
                <a:lnTo>
                  <a:pt x="6955840" y="199059"/>
                </a:lnTo>
                <a:lnTo>
                  <a:pt x="6362128" y="817562"/>
                </a:lnTo>
                <a:lnTo>
                  <a:pt x="6329751" y="851750"/>
                </a:lnTo>
                <a:lnTo>
                  <a:pt x="6291814" y="875071"/>
                </a:lnTo>
                <a:lnTo>
                  <a:pt x="6249233" y="889545"/>
                </a:lnTo>
                <a:lnTo>
                  <a:pt x="6202926" y="897194"/>
                </a:lnTo>
                <a:lnTo>
                  <a:pt x="6153810" y="900036"/>
                </a:lnTo>
                <a:lnTo>
                  <a:pt x="8940800" y="900036"/>
                </a:lnTo>
                <a:lnTo>
                  <a:pt x="8940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6"/>
          <p:cNvSpPr/>
          <p:nvPr/>
        </p:nvSpPr>
        <p:spPr>
          <a:xfrm>
            <a:off x="7309522" y="5725642"/>
            <a:ext cx="1499387" cy="9535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7"/>
          <p:cNvSpPr/>
          <p:nvPr/>
        </p:nvSpPr>
        <p:spPr>
          <a:xfrm>
            <a:off x="4366114" y="6049370"/>
            <a:ext cx="1090502" cy="979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8"/>
          <p:cNvSpPr/>
          <p:nvPr/>
        </p:nvSpPr>
        <p:spPr>
          <a:xfrm>
            <a:off x="4366114" y="6265869"/>
            <a:ext cx="1093520" cy="2478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9"/>
          <p:cNvSpPr/>
          <p:nvPr/>
        </p:nvSpPr>
        <p:spPr>
          <a:xfrm>
            <a:off x="3657600" y="5951541"/>
            <a:ext cx="633996" cy="6286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0"/>
          <p:cNvSpPr/>
          <p:nvPr/>
        </p:nvSpPr>
        <p:spPr>
          <a:xfrm>
            <a:off x="677346" y="5881949"/>
            <a:ext cx="1154849" cy="74183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Rectangle 25"/>
          <p:cNvSpPr/>
          <p:nvPr/>
        </p:nvSpPr>
        <p:spPr>
          <a:xfrm>
            <a:off x="6477000" y="5662931"/>
            <a:ext cx="26670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4"/>
          <p:cNvSpPr/>
          <p:nvPr/>
        </p:nvSpPr>
        <p:spPr>
          <a:xfrm>
            <a:off x="6261" y="6751434"/>
            <a:ext cx="4566285" cy="89535"/>
          </a:xfrm>
          <a:custGeom>
            <a:avLst/>
            <a:gdLst/>
            <a:ahLst/>
            <a:cxnLst/>
            <a:rect l="l" t="t" r="r" b="b"/>
            <a:pathLst>
              <a:path w="4566285" h="89534">
                <a:moveTo>
                  <a:pt x="4565738" y="0"/>
                </a:moveTo>
                <a:lnTo>
                  <a:pt x="0" y="0"/>
                </a:lnTo>
                <a:lnTo>
                  <a:pt x="0" y="89331"/>
                </a:lnTo>
                <a:lnTo>
                  <a:pt x="4565738" y="89331"/>
                </a:lnTo>
                <a:lnTo>
                  <a:pt x="4565738" y="0"/>
                </a:lnTo>
                <a:close/>
              </a:path>
            </a:pathLst>
          </a:custGeom>
          <a:solidFill>
            <a:srgbClr val="E224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5"/>
          <p:cNvSpPr/>
          <p:nvPr/>
        </p:nvSpPr>
        <p:spPr>
          <a:xfrm>
            <a:off x="4572000" y="6751434"/>
            <a:ext cx="4566285" cy="89535"/>
          </a:xfrm>
          <a:custGeom>
            <a:avLst/>
            <a:gdLst/>
            <a:ahLst/>
            <a:cxnLst/>
            <a:rect l="l" t="t" r="r" b="b"/>
            <a:pathLst>
              <a:path w="4566284" h="89534">
                <a:moveTo>
                  <a:pt x="4565726" y="0"/>
                </a:moveTo>
                <a:lnTo>
                  <a:pt x="0" y="0"/>
                </a:lnTo>
                <a:lnTo>
                  <a:pt x="0" y="89331"/>
                </a:lnTo>
                <a:lnTo>
                  <a:pt x="4565726" y="89331"/>
                </a:lnTo>
                <a:lnTo>
                  <a:pt x="4565726" y="0"/>
                </a:lnTo>
                <a:close/>
              </a:path>
            </a:pathLst>
          </a:custGeom>
          <a:solidFill>
            <a:srgbClr val="203B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12"/>
          <p:cNvSpPr txBox="1">
            <a:spLocks noGrp="1"/>
          </p:cNvSpPr>
          <p:nvPr>
            <p:ph type="body" idx="1"/>
          </p:nvPr>
        </p:nvSpPr>
        <p:spPr>
          <a:xfrm>
            <a:off x="133616" y="1730724"/>
            <a:ext cx="8578604" cy="41216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To start with a catastrophic drought cover for Kenya has been developed based on rainfall data  index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IFRC </a:t>
            </a:r>
            <a:r>
              <a:rPr lang="en-US" sz="1600" dirty="0">
                <a:solidFill>
                  <a:schemeClr val="bg1"/>
                </a:solidFill>
              </a:rPr>
              <a:t>wishes to have insurance product </a:t>
            </a:r>
            <a:r>
              <a:rPr lang="en-US" sz="1600" dirty="0" smtClean="0">
                <a:solidFill>
                  <a:schemeClr val="bg1"/>
                </a:solidFill>
              </a:rPr>
              <a:t>financing as </a:t>
            </a:r>
            <a:r>
              <a:rPr lang="en-US" sz="1600" dirty="0">
                <a:solidFill>
                  <a:schemeClr val="bg1"/>
                </a:solidFill>
              </a:rPr>
              <a:t>part of the appeals budget. </a:t>
            </a:r>
            <a:r>
              <a:rPr lang="en-GB" sz="1600" dirty="0">
                <a:solidFill>
                  <a:schemeClr val="bg1"/>
                </a:solidFill>
              </a:rPr>
              <a:t>IFRC Secretariat to be the policyholder on behalf of members and shall receive the </a:t>
            </a:r>
            <a:r>
              <a:rPr lang="en-GB" sz="1600" dirty="0" smtClean="0">
                <a:solidFill>
                  <a:schemeClr val="bg1"/>
                </a:solidFill>
              </a:rPr>
              <a:t>pay-out</a:t>
            </a:r>
            <a:endParaRPr lang="en-US" sz="16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GB" sz="1600" dirty="0" smtClean="0">
                <a:solidFill>
                  <a:schemeClr val="bg1"/>
                </a:solidFill>
              </a:rPr>
              <a:t>Insurance </a:t>
            </a:r>
            <a:r>
              <a:rPr lang="en-GB" sz="1600" dirty="0">
                <a:solidFill>
                  <a:schemeClr val="bg1"/>
                </a:solidFill>
              </a:rPr>
              <a:t>will not cater for total cost of disaster assistance. Domestic governments have the primary responsibility to prepare for and respond to crises in their own </a:t>
            </a:r>
            <a:r>
              <a:rPr lang="en-GB" sz="1600" dirty="0" smtClean="0">
                <a:solidFill>
                  <a:schemeClr val="bg1"/>
                </a:solidFill>
              </a:rPr>
              <a:t>territories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GB" sz="1600" dirty="0" smtClean="0">
                <a:solidFill>
                  <a:schemeClr val="bg1"/>
                </a:solidFill>
              </a:rPr>
              <a:t>Insurer/Reinsurer will seek donor support through IFRC and other international bodies</a:t>
            </a:r>
            <a:endParaRPr lang="en-GB" sz="1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An annual contract with a bimodal rainfall pattern will be structured into monthly triggers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34" name="object 13"/>
          <p:cNvSpPr/>
          <p:nvPr/>
        </p:nvSpPr>
        <p:spPr>
          <a:xfrm>
            <a:off x="45171" y="686607"/>
            <a:ext cx="5538031" cy="759462"/>
          </a:xfrm>
          <a:custGeom>
            <a:avLst/>
            <a:gdLst/>
            <a:ahLst/>
            <a:cxnLst/>
            <a:rect l="l" t="t" r="r" b="b"/>
            <a:pathLst>
              <a:path w="4795520" h="469900">
                <a:moveTo>
                  <a:pt x="4618075" y="0"/>
                </a:moveTo>
                <a:lnTo>
                  <a:pt x="0" y="0"/>
                </a:lnTo>
                <a:lnTo>
                  <a:pt x="0" y="469900"/>
                </a:lnTo>
                <a:lnTo>
                  <a:pt x="4794961" y="469900"/>
                </a:lnTo>
                <a:lnTo>
                  <a:pt x="461807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r>
              <a:rPr lang="en-US" sz="2400" b="1" dirty="0">
                <a:solidFill>
                  <a:schemeClr val="bg1"/>
                </a:solidFill>
              </a:rPr>
              <a:t>Application of insurance to the response process</a:t>
            </a:r>
            <a:endParaRPr lang="en-US" sz="2400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35" name="object 15"/>
          <p:cNvSpPr/>
          <p:nvPr/>
        </p:nvSpPr>
        <p:spPr>
          <a:xfrm>
            <a:off x="5154194" y="664156"/>
            <a:ext cx="858015" cy="804364"/>
          </a:xfrm>
          <a:custGeom>
            <a:avLst/>
            <a:gdLst/>
            <a:ahLst/>
            <a:cxnLst/>
            <a:rect l="l" t="t" r="r" b="b"/>
            <a:pathLst>
              <a:path w="406400" h="469900">
                <a:moveTo>
                  <a:pt x="228600" y="0"/>
                </a:moveTo>
                <a:lnTo>
                  <a:pt x="0" y="0"/>
                </a:lnTo>
                <a:lnTo>
                  <a:pt x="177673" y="469900"/>
                </a:lnTo>
                <a:lnTo>
                  <a:pt x="406273" y="469900"/>
                </a:lnTo>
                <a:lnTo>
                  <a:pt x="22860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46718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677" y="8426"/>
            <a:ext cx="8960132" cy="60129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497" y="12918"/>
            <a:ext cx="9122017" cy="6679148"/>
          </a:xfrm>
          <a:custGeom>
            <a:avLst/>
            <a:gdLst/>
            <a:ahLst/>
            <a:cxnLst/>
            <a:rect l="l" t="t" r="r" b="b"/>
            <a:pathLst>
              <a:path w="8925560" h="6840220">
                <a:moveTo>
                  <a:pt x="8925255" y="6840004"/>
                </a:moveTo>
                <a:lnTo>
                  <a:pt x="0" y="6840004"/>
                </a:lnTo>
                <a:lnTo>
                  <a:pt x="0" y="0"/>
                </a:lnTo>
                <a:lnTo>
                  <a:pt x="8925255" y="0"/>
                </a:lnTo>
                <a:lnTo>
                  <a:pt x="8925255" y="6840004"/>
                </a:lnTo>
                <a:close/>
              </a:path>
            </a:pathLst>
          </a:custGeom>
          <a:solidFill>
            <a:srgbClr val="034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45963" y="222167"/>
            <a:ext cx="1439999" cy="3771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3"/>
          <p:cNvSpPr/>
          <p:nvPr/>
        </p:nvSpPr>
        <p:spPr>
          <a:xfrm>
            <a:off x="24497" y="4862810"/>
            <a:ext cx="9099345" cy="1994194"/>
          </a:xfrm>
          <a:custGeom>
            <a:avLst/>
            <a:gdLst/>
            <a:ahLst/>
            <a:cxnLst/>
            <a:rect l="l" t="t" r="r" b="b"/>
            <a:pathLst>
              <a:path w="8940800" h="2043429">
                <a:moveTo>
                  <a:pt x="3594" y="779576"/>
                </a:moveTo>
                <a:lnTo>
                  <a:pt x="0" y="2043252"/>
                </a:lnTo>
                <a:lnTo>
                  <a:pt x="8940800" y="2043252"/>
                </a:lnTo>
                <a:lnTo>
                  <a:pt x="8940800" y="900036"/>
                </a:lnTo>
                <a:lnTo>
                  <a:pt x="124091" y="900036"/>
                </a:lnTo>
                <a:lnTo>
                  <a:pt x="77301" y="890531"/>
                </a:lnTo>
                <a:lnTo>
                  <a:pt x="38987" y="864652"/>
                </a:lnTo>
                <a:lnTo>
                  <a:pt x="13101" y="826350"/>
                </a:lnTo>
                <a:lnTo>
                  <a:pt x="3594" y="779576"/>
                </a:lnTo>
                <a:close/>
              </a:path>
              <a:path w="8940800" h="2043429">
                <a:moveTo>
                  <a:pt x="8940800" y="0"/>
                </a:moveTo>
                <a:lnTo>
                  <a:pt x="8936774" y="0"/>
                </a:lnTo>
                <a:lnTo>
                  <a:pt x="8926236" y="45412"/>
                </a:lnTo>
                <a:lnTo>
                  <a:pt x="8900210" y="82467"/>
                </a:lnTo>
                <a:lnTo>
                  <a:pt x="8862393" y="107434"/>
                </a:lnTo>
                <a:lnTo>
                  <a:pt x="8816479" y="116586"/>
                </a:lnTo>
                <a:lnTo>
                  <a:pt x="7164146" y="116586"/>
                </a:lnTo>
                <a:lnTo>
                  <a:pt x="7123562" y="117410"/>
                </a:lnTo>
                <a:lnTo>
                  <a:pt x="7081777" y="122358"/>
                </a:lnTo>
                <a:lnTo>
                  <a:pt x="7039453" y="135141"/>
                </a:lnTo>
                <a:lnTo>
                  <a:pt x="6997253" y="159470"/>
                </a:lnTo>
                <a:lnTo>
                  <a:pt x="6955840" y="199059"/>
                </a:lnTo>
                <a:lnTo>
                  <a:pt x="6362128" y="817562"/>
                </a:lnTo>
                <a:lnTo>
                  <a:pt x="6329751" y="851750"/>
                </a:lnTo>
                <a:lnTo>
                  <a:pt x="6291814" y="875071"/>
                </a:lnTo>
                <a:lnTo>
                  <a:pt x="6249233" y="889545"/>
                </a:lnTo>
                <a:lnTo>
                  <a:pt x="6202926" y="897194"/>
                </a:lnTo>
                <a:lnTo>
                  <a:pt x="6153810" y="900036"/>
                </a:lnTo>
                <a:lnTo>
                  <a:pt x="8940800" y="900036"/>
                </a:lnTo>
                <a:lnTo>
                  <a:pt x="8940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6"/>
          <p:cNvSpPr/>
          <p:nvPr/>
        </p:nvSpPr>
        <p:spPr>
          <a:xfrm>
            <a:off x="7309522" y="5725642"/>
            <a:ext cx="1499387" cy="9535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7"/>
          <p:cNvSpPr/>
          <p:nvPr/>
        </p:nvSpPr>
        <p:spPr>
          <a:xfrm>
            <a:off x="4366114" y="6049370"/>
            <a:ext cx="1090502" cy="979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8"/>
          <p:cNvSpPr/>
          <p:nvPr/>
        </p:nvSpPr>
        <p:spPr>
          <a:xfrm>
            <a:off x="4366114" y="6265869"/>
            <a:ext cx="1093520" cy="2478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9"/>
          <p:cNvSpPr/>
          <p:nvPr/>
        </p:nvSpPr>
        <p:spPr>
          <a:xfrm>
            <a:off x="3657600" y="5951541"/>
            <a:ext cx="633996" cy="6286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0"/>
          <p:cNvSpPr/>
          <p:nvPr/>
        </p:nvSpPr>
        <p:spPr>
          <a:xfrm>
            <a:off x="677346" y="5881949"/>
            <a:ext cx="1154849" cy="74183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Rectangle 25"/>
          <p:cNvSpPr/>
          <p:nvPr/>
        </p:nvSpPr>
        <p:spPr>
          <a:xfrm>
            <a:off x="6477000" y="5662931"/>
            <a:ext cx="26670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4"/>
          <p:cNvSpPr/>
          <p:nvPr/>
        </p:nvSpPr>
        <p:spPr>
          <a:xfrm>
            <a:off x="6261" y="6751434"/>
            <a:ext cx="4566285" cy="89535"/>
          </a:xfrm>
          <a:custGeom>
            <a:avLst/>
            <a:gdLst/>
            <a:ahLst/>
            <a:cxnLst/>
            <a:rect l="l" t="t" r="r" b="b"/>
            <a:pathLst>
              <a:path w="4566285" h="89534">
                <a:moveTo>
                  <a:pt x="4565738" y="0"/>
                </a:moveTo>
                <a:lnTo>
                  <a:pt x="0" y="0"/>
                </a:lnTo>
                <a:lnTo>
                  <a:pt x="0" y="89331"/>
                </a:lnTo>
                <a:lnTo>
                  <a:pt x="4565738" y="89331"/>
                </a:lnTo>
                <a:lnTo>
                  <a:pt x="4565738" y="0"/>
                </a:lnTo>
                <a:close/>
              </a:path>
            </a:pathLst>
          </a:custGeom>
          <a:solidFill>
            <a:srgbClr val="E224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5"/>
          <p:cNvSpPr/>
          <p:nvPr/>
        </p:nvSpPr>
        <p:spPr>
          <a:xfrm>
            <a:off x="4572000" y="6751434"/>
            <a:ext cx="4566285" cy="89535"/>
          </a:xfrm>
          <a:custGeom>
            <a:avLst/>
            <a:gdLst/>
            <a:ahLst/>
            <a:cxnLst/>
            <a:rect l="l" t="t" r="r" b="b"/>
            <a:pathLst>
              <a:path w="4566284" h="89534">
                <a:moveTo>
                  <a:pt x="4565726" y="0"/>
                </a:moveTo>
                <a:lnTo>
                  <a:pt x="0" y="0"/>
                </a:lnTo>
                <a:lnTo>
                  <a:pt x="0" y="89331"/>
                </a:lnTo>
                <a:lnTo>
                  <a:pt x="4565726" y="89331"/>
                </a:lnTo>
                <a:lnTo>
                  <a:pt x="4565726" y="0"/>
                </a:lnTo>
                <a:close/>
              </a:path>
            </a:pathLst>
          </a:custGeom>
          <a:solidFill>
            <a:srgbClr val="203B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13"/>
          <p:cNvSpPr/>
          <p:nvPr/>
        </p:nvSpPr>
        <p:spPr>
          <a:xfrm>
            <a:off x="45171" y="686607"/>
            <a:ext cx="5538031" cy="759462"/>
          </a:xfrm>
          <a:custGeom>
            <a:avLst/>
            <a:gdLst/>
            <a:ahLst/>
            <a:cxnLst/>
            <a:rect l="l" t="t" r="r" b="b"/>
            <a:pathLst>
              <a:path w="4795520" h="469900">
                <a:moveTo>
                  <a:pt x="4618075" y="0"/>
                </a:moveTo>
                <a:lnTo>
                  <a:pt x="0" y="0"/>
                </a:lnTo>
                <a:lnTo>
                  <a:pt x="0" y="469900"/>
                </a:lnTo>
                <a:lnTo>
                  <a:pt x="4794961" y="469900"/>
                </a:lnTo>
                <a:lnTo>
                  <a:pt x="461807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r>
              <a:rPr lang="en-US" sz="2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Case Example based on IFRC Data</a:t>
            </a:r>
            <a:endParaRPr lang="en-US" sz="2400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35" name="object 15"/>
          <p:cNvSpPr/>
          <p:nvPr/>
        </p:nvSpPr>
        <p:spPr>
          <a:xfrm>
            <a:off x="5154194" y="664156"/>
            <a:ext cx="858015" cy="804364"/>
          </a:xfrm>
          <a:custGeom>
            <a:avLst/>
            <a:gdLst/>
            <a:ahLst/>
            <a:cxnLst/>
            <a:rect l="l" t="t" r="r" b="b"/>
            <a:pathLst>
              <a:path w="406400" h="469900">
                <a:moveTo>
                  <a:pt x="228600" y="0"/>
                </a:moveTo>
                <a:lnTo>
                  <a:pt x="0" y="0"/>
                </a:lnTo>
                <a:lnTo>
                  <a:pt x="177673" y="469900"/>
                </a:lnTo>
                <a:lnTo>
                  <a:pt x="406273" y="469900"/>
                </a:lnTo>
                <a:lnTo>
                  <a:pt x="22860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Text Placeholder 4"/>
          <p:cNvSpPr>
            <a:spLocks noGrp="1"/>
          </p:cNvSpPr>
          <p:nvPr>
            <p:ph type="body" sz="half" idx="4294967295"/>
          </p:nvPr>
        </p:nvSpPr>
        <p:spPr>
          <a:xfrm>
            <a:off x="116892" y="1485513"/>
            <a:ext cx="6903380" cy="3377298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endParaRPr lang="en-US" b="1" dirty="0" smtClean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1800" b="1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Proposed </a:t>
            </a:r>
            <a:r>
              <a:rPr lang="en-US" sz="18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Geographical </a:t>
            </a:r>
            <a:r>
              <a:rPr lang="en-US" sz="1800" b="1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Coverage:</a:t>
            </a:r>
            <a:r>
              <a:rPr lang="en-GB" sz="1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GB" sz="18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	Kenya</a:t>
            </a:r>
          </a:p>
          <a:p>
            <a:endParaRPr lang="en-US" sz="1800" b="1" dirty="0" smtClean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>
              <a:lnSpc>
                <a:spcPct val="150000"/>
              </a:lnSpc>
            </a:pPr>
            <a:r>
              <a:rPr lang="en-US" sz="1800" b="1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Proposed </a:t>
            </a:r>
            <a:r>
              <a:rPr lang="en-US" sz="18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Perils to be </a:t>
            </a:r>
            <a:r>
              <a:rPr lang="en-US" sz="1800" b="1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covered: 	</a:t>
            </a:r>
            <a:r>
              <a:rPr lang="en-US" sz="18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Drought</a:t>
            </a:r>
            <a:endParaRPr lang="en-US" sz="18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endParaRPr lang="en-US" sz="1800" b="1" dirty="0" smtClean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>
              <a:lnSpc>
                <a:spcPct val="150000"/>
              </a:lnSpc>
            </a:pPr>
            <a:r>
              <a:rPr lang="en-US" sz="1800" b="1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Tentative budget</a:t>
            </a:r>
            <a:r>
              <a:rPr lang="en-US" sz="18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: </a:t>
            </a:r>
            <a:r>
              <a:rPr lang="en-US" sz="1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18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500,000 Swiss Francs for Kenya</a:t>
            </a:r>
          </a:p>
          <a:p>
            <a:endParaRPr lang="en-US" sz="1800" b="1" dirty="0" smtClean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>
              <a:lnSpc>
                <a:spcPct val="150000"/>
              </a:lnSpc>
            </a:pPr>
            <a:r>
              <a:rPr lang="en-US" sz="1800" b="1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Proposed coverage</a:t>
            </a:r>
            <a:r>
              <a:rPr lang="en-US" sz="18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: Lower limit of 2m and upper limit of </a:t>
            </a:r>
            <a:r>
              <a:rPr lang="en-US" sz="18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5m</a:t>
            </a:r>
            <a:endParaRPr lang="en-US" sz="1800" dirty="0" smtClean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endParaRPr lang="en-US" sz="1800" b="1" dirty="0" smtClean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1800" b="1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Data : </a:t>
            </a:r>
            <a:r>
              <a:rPr lang="en-US" sz="18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GB" sz="18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Based on readily available 32 year daily historical </a:t>
            </a:r>
            <a:r>
              <a:rPr lang="en-GB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satellite data</a:t>
            </a:r>
            <a:r>
              <a:rPr lang="en-GB" dirty="0" smtClean="0">
                <a:latin typeface="+mj-lt"/>
              </a:rPr>
              <a:t>			.</a:t>
            </a:r>
            <a:endParaRPr lang="en-GB" dirty="0">
              <a:latin typeface="+mj-lt"/>
            </a:endParaRPr>
          </a:p>
          <a:p>
            <a:pPr marL="800100" lvl="1" indent="-342900">
              <a:buFont typeface="+mj-lt"/>
              <a:buAutoNum type="arabicPeriod"/>
            </a:pPr>
            <a:endParaRPr lang="en-GB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43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677" y="8426"/>
            <a:ext cx="8960132" cy="60129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497" y="29393"/>
            <a:ext cx="9122017" cy="6679148"/>
          </a:xfrm>
          <a:custGeom>
            <a:avLst/>
            <a:gdLst/>
            <a:ahLst/>
            <a:cxnLst/>
            <a:rect l="l" t="t" r="r" b="b"/>
            <a:pathLst>
              <a:path w="8925560" h="6840220">
                <a:moveTo>
                  <a:pt x="8925255" y="6840004"/>
                </a:moveTo>
                <a:lnTo>
                  <a:pt x="0" y="6840004"/>
                </a:lnTo>
                <a:lnTo>
                  <a:pt x="0" y="0"/>
                </a:lnTo>
                <a:lnTo>
                  <a:pt x="8925255" y="0"/>
                </a:lnTo>
                <a:lnTo>
                  <a:pt x="8925255" y="6840004"/>
                </a:lnTo>
                <a:close/>
              </a:path>
            </a:pathLst>
          </a:custGeom>
          <a:solidFill>
            <a:srgbClr val="034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45963" y="222167"/>
            <a:ext cx="1439999" cy="3771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3"/>
          <p:cNvSpPr/>
          <p:nvPr/>
        </p:nvSpPr>
        <p:spPr>
          <a:xfrm>
            <a:off x="24497" y="4862810"/>
            <a:ext cx="9099345" cy="1994194"/>
          </a:xfrm>
          <a:custGeom>
            <a:avLst/>
            <a:gdLst/>
            <a:ahLst/>
            <a:cxnLst/>
            <a:rect l="l" t="t" r="r" b="b"/>
            <a:pathLst>
              <a:path w="8940800" h="2043429">
                <a:moveTo>
                  <a:pt x="3594" y="779576"/>
                </a:moveTo>
                <a:lnTo>
                  <a:pt x="0" y="2043252"/>
                </a:lnTo>
                <a:lnTo>
                  <a:pt x="8940800" y="2043252"/>
                </a:lnTo>
                <a:lnTo>
                  <a:pt x="8940800" y="900036"/>
                </a:lnTo>
                <a:lnTo>
                  <a:pt x="124091" y="900036"/>
                </a:lnTo>
                <a:lnTo>
                  <a:pt x="77301" y="890531"/>
                </a:lnTo>
                <a:lnTo>
                  <a:pt x="38987" y="864652"/>
                </a:lnTo>
                <a:lnTo>
                  <a:pt x="13101" y="826350"/>
                </a:lnTo>
                <a:lnTo>
                  <a:pt x="3594" y="779576"/>
                </a:lnTo>
                <a:close/>
              </a:path>
              <a:path w="8940800" h="2043429">
                <a:moveTo>
                  <a:pt x="8940800" y="0"/>
                </a:moveTo>
                <a:lnTo>
                  <a:pt x="8936774" y="0"/>
                </a:lnTo>
                <a:lnTo>
                  <a:pt x="8926236" y="45412"/>
                </a:lnTo>
                <a:lnTo>
                  <a:pt x="8900210" y="82467"/>
                </a:lnTo>
                <a:lnTo>
                  <a:pt x="8862393" y="107434"/>
                </a:lnTo>
                <a:lnTo>
                  <a:pt x="8816479" y="116586"/>
                </a:lnTo>
                <a:lnTo>
                  <a:pt x="7164146" y="116586"/>
                </a:lnTo>
                <a:lnTo>
                  <a:pt x="7123562" y="117410"/>
                </a:lnTo>
                <a:lnTo>
                  <a:pt x="7081777" y="122358"/>
                </a:lnTo>
                <a:lnTo>
                  <a:pt x="7039453" y="135141"/>
                </a:lnTo>
                <a:lnTo>
                  <a:pt x="6997253" y="159470"/>
                </a:lnTo>
                <a:lnTo>
                  <a:pt x="6955840" y="199059"/>
                </a:lnTo>
                <a:lnTo>
                  <a:pt x="6362128" y="817562"/>
                </a:lnTo>
                <a:lnTo>
                  <a:pt x="6329751" y="851750"/>
                </a:lnTo>
                <a:lnTo>
                  <a:pt x="6291814" y="875071"/>
                </a:lnTo>
                <a:lnTo>
                  <a:pt x="6249233" y="889545"/>
                </a:lnTo>
                <a:lnTo>
                  <a:pt x="6202926" y="897194"/>
                </a:lnTo>
                <a:lnTo>
                  <a:pt x="6153810" y="900036"/>
                </a:lnTo>
                <a:lnTo>
                  <a:pt x="8940800" y="900036"/>
                </a:lnTo>
                <a:lnTo>
                  <a:pt x="8940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6"/>
          <p:cNvSpPr/>
          <p:nvPr/>
        </p:nvSpPr>
        <p:spPr>
          <a:xfrm>
            <a:off x="7309522" y="5725642"/>
            <a:ext cx="1499387" cy="9535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7"/>
          <p:cNvSpPr/>
          <p:nvPr/>
        </p:nvSpPr>
        <p:spPr>
          <a:xfrm>
            <a:off x="4366114" y="6049370"/>
            <a:ext cx="1090502" cy="979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8"/>
          <p:cNvSpPr/>
          <p:nvPr/>
        </p:nvSpPr>
        <p:spPr>
          <a:xfrm>
            <a:off x="4366114" y="6265869"/>
            <a:ext cx="1093520" cy="2478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9"/>
          <p:cNvSpPr/>
          <p:nvPr/>
        </p:nvSpPr>
        <p:spPr>
          <a:xfrm>
            <a:off x="3657600" y="5951541"/>
            <a:ext cx="633996" cy="6286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0"/>
          <p:cNvSpPr/>
          <p:nvPr/>
        </p:nvSpPr>
        <p:spPr>
          <a:xfrm>
            <a:off x="677346" y="5881949"/>
            <a:ext cx="1154849" cy="7418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Rectangle 25"/>
          <p:cNvSpPr/>
          <p:nvPr/>
        </p:nvSpPr>
        <p:spPr>
          <a:xfrm>
            <a:off x="6477000" y="5662931"/>
            <a:ext cx="26670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4"/>
          <p:cNvSpPr/>
          <p:nvPr/>
        </p:nvSpPr>
        <p:spPr>
          <a:xfrm>
            <a:off x="6261" y="6751434"/>
            <a:ext cx="4566285" cy="89535"/>
          </a:xfrm>
          <a:custGeom>
            <a:avLst/>
            <a:gdLst/>
            <a:ahLst/>
            <a:cxnLst/>
            <a:rect l="l" t="t" r="r" b="b"/>
            <a:pathLst>
              <a:path w="4566285" h="89534">
                <a:moveTo>
                  <a:pt x="4565738" y="0"/>
                </a:moveTo>
                <a:lnTo>
                  <a:pt x="0" y="0"/>
                </a:lnTo>
                <a:lnTo>
                  <a:pt x="0" y="89331"/>
                </a:lnTo>
                <a:lnTo>
                  <a:pt x="4565738" y="89331"/>
                </a:lnTo>
                <a:lnTo>
                  <a:pt x="4565738" y="0"/>
                </a:lnTo>
                <a:close/>
              </a:path>
            </a:pathLst>
          </a:custGeom>
          <a:solidFill>
            <a:srgbClr val="E224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5"/>
          <p:cNvSpPr/>
          <p:nvPr/>
        </p:nvSpPr>
        <p:spPr>
          <a:xfrm>
            <a:off x="4572000" y="6751434"/>
            <a:ext cx="4566285" cy="89535"/>
          </a:xfrm>
          <a:custGeom>
            <a:avLst/>
            <a:gdLst/>
            <a:ahLst/>
            <a:cxnLst/>
            <a:rect l="l" t="t" r="r" b="b"/>
            <a:pathLst>
              <a:path w="4566284" h="89534">
                <a:moveTo>
                  <a:pt x="4565726" y="0"/>
                </a:moveTo>
                <a:lnTo>
                  <a:pt x="0" y="0"/>
                </a:lnTo>
                <a:lnTo>
                  <a:pt x="0" y="89331"/>
                </a:lnTo>
                <a:lnTo>
                  <a:pt x="4565726" y="89331"/>
                </a:lnTo>
                <a:lnTo>
                  <a:pt x="4565726" y="0"/>
                </a:lnTo>
                <a:close/>
              </a:path>
            </a:pathLst>
          </a:custGeom>
          <a:solidFill>
            <a:srgbClr val="203B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13"/>
          <p:cNvSpPr/>
          <p:nvPr/>
        </p:nvSpPr>
        <p:spPr>
          <a:xfrm>
            <a:off x="45171" y="686607"/>
            <a:ext cx="5538031" cy="759462"/>
          </a:xfrm>
          <a:custGeom>
            <a:avLst/>
            <a:gdLst/>
            <a:ahLst/>
            <a:cxnLst/>
            <a:rect l="l" t="t" r="r" b="b"/>
            <a:pathLst>
              <a:path w="4795520" h="469900">
                <a:moveTo>
                  <a:pt x="4618075" y="0"/>
                </a:moveTo>
                <a:lnTo>
                  <a:pt x="0" y="0"/>
                </a:lnTo>
                <a:lnTo>
                  <a:pt x="0" y="469900"/>
                </a:lnTo>
                <a:lnTo>
                  <a:pt x="4794961" y="469900"/>
                </a:lnTo>
                <a:lnTo>
                  <a:pt x="461807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r>
              <a:rPr lang="en-US" sz="2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Case Example based on IFRC Data</a:t>
            </a:r>
            <a:endParaRPr lang="en-US" sz="2400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35" name="object 15"/>
          <p:cNvSpPr/>
          <p:nvPr/>
        </p:nvSpPr>
        <p:spPr>
          <a:xfrm>
            <a:off x="5154194" y="664156"/>
            <a:ext cx="858015" cy="804364"/>
          </a:xfrm>
          <a:custGeom>
            <a:avLst/>
            <a:gdLst/>
            <a:ahLst/>
            <a:cxnLst/>
            <a:rect l="l" t="t" r="r" b="b"/>
            <a:pathLst>
              <a:path w="406400" h="469900">
                <a:moveTo>
                  <a:pt x="228600" y="0"/>
                </a:moveTo>
                <a:lnTo>
                  <a:pt x="0" y="0"/>
                </a:lnTo>
                <a:lnTo>
                  <a:pt x="177673" y="469900"/>
                </a:lnTo>
                <a:lnTo>
                  <a:pt x="406273" y="469900"/>
                </a:lnTo>
                <a:lnTo>
                  <a:pt x="22860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346" y="1511413"/>
            <a:ext cx="6198910" cy="21611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0" name="Content Placeholder 5"/>
          <p:cNvSpPr txBox="1">
            <a:spLocks/>
          </p:cNvSpPr>
          <p:nvPr/>
        </p:nvSpPr>
        <p:spPr>
          <a:xfrm>
            <a:off x="619312" y="3737878"/>
            <a:ext cx="6256944" cy="189956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000" b="0" i="0">
                <a:solidFill>
                  <a:srgbClr val="1D1D1B"/>
                </a:solidFill>
                <a:latin typeface="Trebuchet MS"/>
                <a:ea typeface="+mn-ea"/>
                <a:cs typeface="Trebuchet MS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1600" kern="0" dirty="0" smtClean="0">
                <a:solidFill>
                  <a:schemeClr val="bg1"/>
                </a:solidFill>
              </a:rPr>
              <a:t>The proposed cover is a weather index cover computed using historical rainfall data and payout triggered by set triggers which are county based.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kern="0" dirty="0" smtClean="0">
                <a:solidFill>
                  <a:schemeClr val="bg1"/>
                </a:solidFill>
              </a:rPr>
              <a:t>Losses must be above agreed </a:t>
            </a:r>
            <a:r>
              <a:rPr lang="en-US" sz="1400" kern="0" dirty="0" smtClean="0">
                <a:solidFill>
                  <a:schemeClr val="bg1"/>
                </a:solidFill>
              </a:rPr>
              <a:t>threshold</a:t>
            </a:r>
            <a:r>
              <a:rPr lang="en-US" sz="1600" kern="0" dirty="0" smtClean="0">
                <a:solidFill>
                  <a:schemeClr val="bg1"/>
                </a:solidFill>
              </a:rPr>
              <a:t> to trigger compensation</a:t>
            </a:r>
          </a:p>
          <a:p>
            <a:pPr marL="285750" indent="-285750">
              <a:buFont typeface="Arial" charset="0"/>
              <a:buChar char="•"/>
            </a:pPr>
            <a:r>
              <a:rPr lang="en-GB" sz="1600" kern="0" dirty="0" smtClean="0">
                <a:solidFill>
                  <a:schemeClr val="bg1"/>
                </a:solidFill>
              </a:rPr>
              <a:t>Catastrophic drought is defined as 3 consecutive dry months below the set County triggers</a:t>
            </a:r>
            <a:r>
              <a:rPr lang="en-GB" sz="1800" kern="0" dirty="0" smtClean="0">
                <a:solidFill>
                  <a:schemeClr val="bg1"/>
                </a:solidFill>
              </a:rPr>
              <a:t>.</a:t>
            </a:r>
          </a:p>
          <a:p>
            <a:pPr>
              <a:buFont typeface="Calibri" panose="020F0502020204030204" pitchFamily="34" charset="0"/>
              <a:buChar char="⁻"/>
            </a:pPr>
            <a:endParaRPr lang="en-US" sz="1800" kern="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164502" y="5366464"/>
            <a:ext cx="16708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Source: Acre Africa/APA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94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677" y="8426"/>
            <a:ext cx="8960132" cy="60129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497" y="8426"/>
            <a:ext cx="9122017" cy="6679148"/>
          </a:xfrm>
          <a:custGeom>
            <a:avLst/>
            <a:gdLst/>
            <a:ahLst/>
            <a:cxnLst/>
            <a:rect l="l" t="t" r="r" b="b"/>
            <a:pathLst>
              <a:path w="8925560" h="6840220">
                <a:moveTo>
                  <a:pt x="8925255" y="6840004"/>
                </a:moveTo>
                <a:lnTo>
                  <a:pt x="0" y="6840004"/>
                </a:lnTo>
                <a:lnTo>
                  <a:pt x="0" y="0"/>
                </a:lnTo>
                <a:lnTo>
                  <a:pt x="8925255" y="0"/>
                </a:lnTo>
                <a:lnTo>
                  <a:pt x="8925255" y="6840004"/>
                </a:lnTo>
                <a:close/>
              </a:path>
            </a:pathLst>
          </a:custGeom>
          <a:solidFill>
            <a:srgbClr val="034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45963" y="222167"/>
            <a:ext cx="1439999" cy="3771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3"/>
          <p:cNvSpPr/>
          <p:nvPr/>
        </p:nvSpPr>
        <p:spPr>
          <a:xfrm>
            <a:off x="24497" y="4862810"/>
            <a:ext cx="9099345" cy="1994194"/>
          </a:xfrm>
          <a:custGeom>
            <a:avLst/>
            <a:gdLst/>
            <a:ahLst/>
            <a:cxnLst/>
            <a:rect l="l" t="t" r="r" b="b"/>
            <a:pathLst>
              <a:path w="8940800" h="2043429">
                <a:moveTo>
                  <a:pt x="3594" y="779576"/>
                </a:moveTo>
                <a:lnTo>
                  <a:pt x="0" y="2043252"/>
                </a:lnTo>
                <a:lnTo>
                  <a:pt x="8940800" y="2043252"/>
                </a:lnTo>
                <a:lnTo>
                  <a:pt x="8940800" y="900036"/>
                </a:lnTo>
                <a:lnTo>
                  <a:pt x="124091" y="900036"/>
                </a:lnTo>
                <a:lnTo>
                  <a:pt x="77301" y="890531"/>
                </a:lnTo>
                <a:lnTo>
                  <a:pt x="38987" y="864652"/>
                </a:lnTo>
                <a:lnTo>
                  <a:pt x="13101" y="826350"/>
                </a:lnTo>
                <a:lnTo>
                  <a:pt x="3594" y="779576"/>
                </a:lnTo>
                <a:close/>
              </a:path>
              <a:path w="8940800" h="2043429">
                <a:moveTo>
                  <a:pt x="8940800" y="0"/>
                </a:moveTo>
                <a:lnTo>
                  <a:pt x="8936774" y="0"/>
                </a:lnTo>
                <a:lnTo>
                  <a:pt x="8926236" y="45412"/>
                </a:lnTo>
                <a:lnTo>
                  <a:pt x="8900210" y="82467"/>
                </a:lnTo>
                <a:lnTo>
                  <a:pt x="8862393" y="107434"/>
                </a:lnTo>
                <a:lnTo>
                  <a:pt x="8816479" y="116586"/>
                </a:lnTo>
                <a:lnTo>
                  <a:pt x="7164146" y="116586"/>
                </a:lnTo>
                <a:lnTo>
                  <a:pt x="7123562" y="117410"/>
                </a:lnTo>
                <a:lnTo>
                  <a:pt x="7081777" y="122358"/>
                </a:lnTo>
                <a:lnTo>
                  <a:pt x="7039453" y="135141"/>
                </a:lnTo>
                <a:lnTo>
                  <a:pt x="6997253" y="159470"/>
                </a:lnTo>
                <a:lnTo>
                  <a:pt x="6955840" y="199059"/>
                </a:lnTo>
                <a:lnTo>
                  <a:pt x="6362128" y="817562"/>
                </a:lnTo>
                <a:lnTo>
                  <a:pt x="6329751" y="851750"/>
                </a:lnTo>
                <a:lnTo>
                  <a:pt x="6291814" y="875071"/>
                </a:lnTo>
                <a:lnTo>
                  <a:pt x="6249233" y="889545"/>
                </a:lnTo>
                <a:lnTo>
                  <a:pt x="6202926" y="897194"/>
                </a:lnTo>
                <a:lnTo>
                  <a:pt x="6153810" y="900036"/>
                </a:lnTo>
                <a:lnTo>
                  <a:pt x="8940800" y="900036"/>
                </a:lnTo>
                <a:lnTo>
                  <a:pt x="8940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6"/>
          <p:cNvSpPr/>
          <p:nvPr/>
        </p:nvSpPr>
        <p:spPr>
          <a:xfrm>
            <a:off x="7309522" y="5725642"/>
            <a:ext cx="1499387" cy="9535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7"/>
          <p:cNvSpPr/>
          <p:nvPr/>
        </p:nvSpPr>
        <p:spPr>
          <a:xfrm>
            <a:off x="4366114" y="6049370"/>
            <a:ext cx="1090502" cy="979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8"/>
          <p:cNvSpPr/>
          <p:nvPr/>
        </p:nvSpPr>
        <p:spPr>
          <a:xfrm>
            <a:off x="4366114" y="6265869"/>
            <a:ext cx="1093520" cy="2478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9"/>
          <p:cNvSpPr/>
          <p:nvPr/>
        </p:nvSpPr>
        <p:spPr>
          <a:xfrm>
            <a:off x="3657600" y="5951541"/>
            <a:ext cx="633996" cy="6286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0"/>
          <p:cNvSpPr/>
          <p:nvPr/>
        </p:nvSpPr>
        <p:spPr>
          <a:xfrm>
            <a:off x="677346" y="5881949"/>
            <a:ext cx="1154849" cy="7418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Rectangle 25"/>
          <p:cNvSpPr/>
          <p:nvPr/>
        </p:nvSpPr>
        <p:spPr>
          <a:xfrm>
            <a:off x="6477000" y="5662931"/>
            <a:ext cx="26670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4"/>
          <p:cNvSpPr/>
          <p:nvPr/>
        </p:nvSpPr>
        <p:spPr>
          <a:xfrm>
            <a:off x="6261" y="6751434"/>
            <a:ext cx="4566285" cy="89535"/>
          </a:xfrm>
          <a:custGeom>
            <a:avLst/>
            <a:gdLst/>
            <a:ahLst/>
            <a:cxnLst/>
            <a:rect l="l" t="t" r="r" b="b"/>
            <a:pathLst>
              <a:path w="4566285" h="89534">
                <a:moveTo>
                  <a:pt x="4565738" y="0"/>
                </a:moveTo>
                <a:lnTo>
                  <a:pt x="0" y="0"/>
                </a:lnTo>
                <a:lnTo>
                  <a:pt x="0" y="89331"/>
                </a:lnTo>
                <a:lnTo>
                  <a:pt x="4565738" y="89331"/>
                </a:lnTo>
                <a:lnTo>
                  <a:pt x="4565738" y="0"/>
                </a:lnTo>
                <a:close/>
              </a:path>
            </a:pathLst>
          </a:custGeom>
          <a:solidFill>
            <a:srgbClr val="E224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5"/>
          <p:cNvSpPr/>
          <p:nvPr/>
        </p:nvSpPr>
        <p:spPr>
          <a:xfrm>
            <a:off x="4572000" y="6751434"/>
            <a:ext cx="4566285" cy="89535"/>
          </a:xfrm>
          <a:custGeom>
            <a:avLst/>
            <a:gdLst/>
            <a:ahLst/>
            <a:cxnLst/>
            <a:rect l="l" t="t" r="r" b="b"/>
            <a:pathLst>
              <a:path w="4566284" h="89534">
                <a:moveTo>
                  <a:pt x="4565726" y="0"/>
                </a:moveTo>
                <a:lnTo>
                  <a:pt x="0" y="0"/>
                </a:lnTo>
                <a:lnTo>
                  <a:pt x="0" y="89331"/>
                </a:lnTo>
                <a:lnTo>
                  <a:pt x="4565726" y="89331"/>
                </a:lnTo>
                <a:lnTo>
                  <a:pt x="4565726" y="0"/>
                </a:lnTo>
                <a:close/>
              </a:path>
            </a:pathLst>
          </a:custGeom>
          <a:solidFill>
            <a:srgbClr val="203B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13"/>
          <p:cNvSpPr/>
          <p:nvPr/>
        </p:nvSpPr>
        <p:spPr>
          <a:xfrm>
            <a:off x="45171" y="686607"/>
            <a:ext cx="5538031" cy="759462"/>
          </a:xfrm>
          <a:custGeom>
            <a:avLst/>
            <a:gdLst/>
            <a:ahLst/>
            <a:cxnLst/>
            <a:rect l="l" t="t" r="r" b="b"/>
            <a:pathLst>
              <a:path w="4795520" h="469900">
                <a:moveTo>
                  <a:pt x="4618075" y="0"/>
                </a:moveTo>
                <a:lnTo>
                  <a:pt x="0" y="0"/>
                </a:lnTo>
                <a:lnTo>
                  <a:pt x="0" y="469900"/>
                </a:lnTo>
                <a:lnTo>
                  <a:pt x="4794961" y="469900"/>
                </a:lnTo>
                <a:lnTo>
                  <a:pt x="461807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r>
              <a:rPr lang="en-US" sz="24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Insights on insurance modeling</a:t>
            </a:r>
            <a:endParaRPr lang="en-US" sz="2400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35" name="object 15"/>
          <p:cNvSpPr/>
          <p:nvPr/>
        </p:nvSpPr>
        <p:spPr>
          <a:xfrm>
            <a:off x="5154194" y="664156"/>
            <a:ext cx="858015" cy="804364"/>
          </a:xfrm>
          <a:custGeom>
            <a:avLst/>
            <a:gdLst/>
            <a:ahLst/>
            <a:cxnLst/>
            <a:rect l="l" t="t" r="r" b="b"/>
            <a:pathLst>
              <a:path w="406400" h="469900">
                <a:moveTo>
                  <a:pt x="228600" y="0"/>
                </a:moveTo>
                <a:lnTo>
                  <a:pt x="0" y="0"/>
                </a:lnTo>
                <a:lnTo>
                  <a:pt x="177673" y="469900"/>
                </a:lnTo>
                <a:lnTo>
                  <a:pt x="406273" y="469900"/>
                </a:lnTo>
                <a:lnTo>
                  <a:pt x="22860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8" name="Char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9148834"/>
              </p:ext>
            </p:extLst>
          </p:nvPr>
        </p:nvGraphicFramePr>
        <p:xfrm>
          <a:off x="232485" y="1436863"/>
          <a:ext cx="5851683" cy="34259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832195" y="5022453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Year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688915" y="2958855"/>
            <a:ext cx="394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 of counties that received payout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4502" y="5366464"/>
            <a:ext cx="3511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Source: Global Humanitarian Assistance Report 2016 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2203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677" y="8426"/>
            <a:ext cx="8960132" cy="60129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-185134"/>
            <a:ext cx="9122017" cy="6679148"/>
          </a:xfrm>
          <a:custGeom>
            <a:avLst/>
            <a:gdLst/>
            <a:ahLst/>
            <a:cxnLst/>
            <a:rect l="l" t="t" r="r" b="b"/>
            <a:pathLst>
              <a:path w="8925560" h="6840220">
                <a:moveTo>
                  <a:pt x="8925255" y="6840004"/>
                </a:moveTo>
                <a:lnTo>
                  <a:pt x="0" y="6840004"/>
                </a:lnTo>
                <a:lnTo>
                  <a:pt x="0" y="0"/>
                </a:lnTo>
                <a:lnTo>
                  <a:pt x="8925255" y="0"/>
                </a:lnTo>
                <a:lnTo>
                  <a:pt x="8925255" y="6840004"/>
                </a:lnTo>
                <a:close/>
              </a:path>
            </a:pathLst>
          </a:custGeom>
          <a:solidFill>
            <a:srgbClr val="034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45963" y="222167"/>
            <a:ext cx="1439999" cy="3771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3"/>
          <p:cNvSpPr/>
          <p:nvPr/>
        </p:nvSpPr>
        <p:spPr>
          <a:xfrm>
            <a:off x="24497" y="4862810"/>
            <a:ext cx="9099345" cy="1994194"/>
          </a:xfrm>
          <a:custGeom>
            <a:avLst/>
            <a:gdLst/>
            <a:ahLst/>
            <a:cxnLst/>
            <a:rect l="l" t="t" r="r" b="b"/>
            <a:pathLst>
              <a:path w="8940800" h="2043429">
                <a:moveTo>
                  <a:pt x="3594" y="779576"/>
                </a:moveTo>
                <a:lnTo>
                  <a:pt x="0" y="2043252"/>
                </a:lnTo>
                <a:lnTo>
                  <a:pt x="8940800" y="2043252"/>
                </a:lnTo>
                <a:lnTo>
                  <a:pt x="8940800" y="900036"/>
                </a:lnTo>
                <a:lnTo>
                  <a:pt x="124091" y="900036"/>
                </a:lnTo>
                <a:lnTo>
                  <a:pt x="77301" y="890531"/>
                </a:lnTo>
                <a:lnTo>
                  <a:pt x="38987" y="864652"/>
                </a:lnTo>
                <a:lnTo>
                  <a:pt x="13101" y="826350"/>
                </a:lnTo>
                <a:lnTo>
                  <a:pt x="3594" y="779576"/>
                </a:lnTo>
                <a:close/>
              </a:path>
              <a:path w="8940800" h="2043429">
                <a:moveTo>
                  <a:pt x="8940800" y="0"/>
                </a:moveTo>
                <a:lnTo>
                  <a:pt x="8936774" y="0"/>
                </a:lnTo>
                <a:lnTo>
                  <a:pt x="8926236" y="45412"/>
                </a:lnTo>
                <a:lnTo>
                  <a:pt x="8900210" y="82467"/>
                </a:lnTo>
                <a:lnTo>
                  <a:pt x="8862393" y="107434"/>
                </a:lnTo>
                <a:lnTo>
                  <a:pt x="8816479" y="116586"/>
                </a:lnTo>
                <a:lnTo>
                  <a:pt x="7164146" y="116586"/>
                </a:lnTo>
                <a:lnTo>
                  <a:pt x="7123562" y="117410"/>
                </a:lnTo>
                <a:lnTo>
                  <a:pt x="7081777" y="122358"/>
                </a:lnTo>
                <a:lnTo>
                  <a:pt x="7039453" y="135141"/>
                </a:lnTo>
                <a:lnTo>
                  <a:pt x="6997253" y="159470"/>
                </a:lnTo>
                <a:lnTo>
                  <a:pt x="6955840" y="199059"/>
                </a:lnTo>
                <a:lnTo>
                  <a:pt x="6362128" y="817562"/>
                </a:lnTo>
                <a:lnTo>
                  <a:pt x="6329751" y="851750"/>
                </a:lnTo>
                <a:lnTo>
                  <a:pt x="6291814" y="875071"/>
                </a:lnTo>
                <a:lnTo>
                  <a:pt x="6249233" y="889545"/>
                </a:lnTo>
                <a:lnTo>
                  <a:pt x="6202926" y="897194"/>
                </a:lnTo>
                <a:lnTo>
                  <a:pt x="6153810" y="900036"/>
                </a:lnTo>
                <a:lnTo>
                  <a:pt x="8940800" y="900036"/>
                </a:lnTo>
                <a:lnTo>
                  <a:pt x="8940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6"/>
          <p:cNvSpPr/>
          <p:nvPr/>
        </p:nvSpPr>
        <p:spPr>
          <a:xfrm>
            <a:off x="7309522" y="5725642"/>
            <a:ext cx="1499387" cy="9535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7"/>
          <p:cNvSpPr/>
          <p:nvPr/>
        </p:nvSpPr>
        <p:spPr>
          <a:xfrm>
            <a:off x="4366114" y="6049370"/>
            <a:ext cx="1090502" cy="979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8"/>
          <p:cNvSpPr/>
          <p:nvPr/>
        </p:nvSpPr>
        <p:spPr>
          <a:xfrm>
            <a:off x="4366114" y="6265869"/>
            <a:ext cx="1093520" cy="2478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9"/>
          <p:cNvSpPr/>
          <p:nvPr/>
        </p:nvSpPr>
        <p:spPr>
          <a:xfrm>
            <a:off x="3657600" y="5951541"/>
            <a:ext cx="633996" cy="6286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0"/>
          <p:cNvSpPr/>
          <p:nvPr/>
        </p:nvSpPr>
        <p:spPr>
          <a:xfrm>
            <a:off x="677346" y="5881949"/>
            <a:ext cx="1154849" cy="7418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Rectangle 25"/>
          <p:cNvSpPr/>
          <p:nvPr/>
        </p:nvSpPr>
        <p:spPr>
          <a:xfrm>
            <a:off x="6477000" y="5662931"/>
            <a:ext cx="26670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4"/>
          <p:cNvSpPr/>
          <p:nvPr/>
        </p:nvSpPr>
        <p:spPr>
          <a:xfrm>
            <a:off x="6261" y="6751434"/>
            <a:ext cx="4566285" cy="89535"/>
          </a:xfrm>
          <a:custGeom>
            <a:avLst/>
            <a:gdLst/>
            <a:ahLst/>
            <a:cxnLst/>
            <a:rect l="l" t="t" r="r" b="b"/>
            <a:pathLst>
              <a:path w="4566285" h="89534">
                <a:moveTo>
                  <a:pt x="4565738" y="0"/>
                </a:moveTo>
                <a:lnTo>
                  <a:pt x="0" y="0"/>
                </a:lnTo>
                <a:lnTo>
                  <a:pt x="0" y="89331"/>
                </a:lnTo>
                <a:lnTo>
                  <a:pt x="4565738" y="89331"/>
                </a:lnTo>
                <a:lnTo>
                  <a:pt x="4565738" y="0"/>
                </a:lnTo>
                <a:close/>
              </a:path>
            </a:pathLst>
          </a:custGeom>
          <a:solidFill>
            <a:srgbClr val="E224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5"/>
          <p:cNvSpPr/>
          <p:nvPr/>
        </p:nvSpPr>
        <p:spPr>
          <a:xfrm>
            <a:off x="4572000" y="6751434"/>
            <a:ext cx="4566285" cy="89535"/>
          </a:xfrm>
          <a:custGeom>
            <a:avLst/>
            <a:gdLst/>
            <a:ahLst/>
            <a:cxnLst/>
            <a:rect l="l" t="t" r="r" b="b"/>
            <a:pathLst>
              <a:path w="4566284" h="89534">
                <a:moveTo>
                  <a:pt x="4565726" y="0"/>
                </a:moveTo>
                <a:lnTo>
                  <a:pt x="0" y="0"/>
                </a:lnTo>
                <a:lnTo>
                  <a:pt x="0" y="89331"/>
                </a:lnTo>
                <a:lnTo>
                  <a:pt x="4565726" y="89331"/>
                </a:lnTo>
                <a:lnTo>
                  <a:pt x="4565726" y="0"/>
                </a:lnTo>
                <a:close/>
              </a:path>
            </a:pathLst>
          </a:custGeom>
          <a:solidFill>
            <a:srgbClr val="203B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13"/>
          <p:cNvSpPr/>
          <p:nvPr/>
        </p:nvSpPr>
        <p:spPr>
          <a:xfrm>
            <a:off x="24497" y="686607"/>
            <a:ext cx="5538031" cy="759462"/>
          </a:xfrm>
          <a:custGeom>
            <a:avLst/>
            <a:gdLst/>
            <a:ahLst/>
            <a:cxnLst/>
            <a:rect l="l" t="t" r="r" b="b"/>
            <a:pathLst>
              <a:path w="4795520" h="469900">
                <a:moveTo>
                  <a:pt x="4618075" y="0"/>
                </a:moveTo>
                <a:lnTo>
                  <a:pt x="0" y="0"/>
                </a:lnTo>
                <a:lnTo>
                  <a:pt x="0" y="469900"/>
                </a:lnTo>
                <a:lnTo>
                  <a:pt x="4794961" y="469900"/>
                </a:lnTo>
                <a:lnTo>
                  <a:pt x="461807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r>
              <a:rPr lang="en-US" sz="2400" b="1" dirty="0">
                <a:solidFill>
                  <a:schemeClr val="bg1"/>
                </a:solidFill>
              </a:rPr>
              <a:t>Insights on insurance modeling</a:t>
            </a:r>
            <a:endParaRPr lang="en-US" sz="2400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35" name="object 15"/>
          <p:cNvSpPr/>
          <p:nvPr/>
        </p:nvSpPr>
        <p:spPr>
          <a:xfrm>
            <a:off x="5154194" y="664156"/>
            <a:ext cx="858015" cy="804364"/>
          </a:xfrm>
          <a:custGeom>
            <a:avLst/>
            <a:gdLst/>
            <a:ahLst/>
            <a:cxnLst/>
            <a:rect l="l" t="t" r="r" b="b"/>
            <a:pathLst>
              <a:path w="406400" h="469900">
                <a:moveTo>
                  <a:pt x="228600" y="0"/>
                </a:moveTo>
                <a:lnTo>
                  <a:pt x="0" y="0"/>
                </a:lnTo>
                <a:lnTo>
                  <a:pt x="177673" y="469900"/>
                </a:lnTo>
                <a:lnTo>
                  <a:pt x="406273" y="469900"/>
                </a:lnTo>
                <a:lnTo>
                  <a:pt x="22860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Content Placeholder 5"/>
          <p:cNvSpPr txBox="1">
            <a:spLocks/>
          </p:cNvSpPr>
          <p:nvPr/>
        </p:nvSpPr>
        <p:spPr>
          <a:xfrm>
            <a:off x="236327" y="1690570"/>
            <a:ext cx="8572581" cy="312934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000" b="0" i="0">
                <a:solidFill>
                  <a:srgbClr val="1D1D1B"/>
                </a:solidFill>
                <a:latin typeface="Trebuchet MS"/>
                <a:ea typeface="+mn-ea"/>
                <a:cs typeface="Trebuchet MS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The data shows an increase in disasters over time both in frequency </a:t>
            </a:r>
            <a:r>
              <a:rPr lang="en-US" sz="18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and magnitude</a:t>
            </a:r>
            <a:r>
              <a:rPr lang="en-US" sz="1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.  </a:t>
            </a:r>
            <a:r>
              <a:rPr lang="en-US" sz="18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Most of these have been by lack of </a:t>
            </a:r>
            <a:r>
              <a:rPr lang="en-US" sz="18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rainfall,</a:t>
            </a:r>
            <a:endParaRPr lang="en-US" sz="18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GB" sz="18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The maximum </a:t>
            </a:r>
            <a:r>
              <a:rPr lang="en-GB" sz="1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payout </a:t>
            </a:r>
            <a:r>
              <a:rPr lang="en-GB" sz="18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was in 2009 and as many as 20 counties were affected.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GB" sz="18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W</a:t>
            </a:r>
            <a:r>
              <a:rPr lang="en-US" sz="18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e propose </a:t>
            </a:r>
            <a:r>
              <a:rPr lang="en-US" sz="1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one country for the pilot and an upscale is inevitable given its success. Roadmaps for additional countries to follow.</a:t>
            </a:r>
          </a:p>
        </p:txBody>
      </p:sp>
    </p:spTree>
    <p:extLst>
      <p:ext uri="{BB962C8B-B14F-4D97-AF65-F5344CB8AC3E}">
        <p14:creationId xmlns:p14="http://schemas.microsoft.com/office/powerpoint/2010/main" val="15784315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677" y="8426"/>
            <a:ext cx="8960132" cy="60129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62208" y="-185134"/>
            <a:ext cx="9122017" cy="6679148"/>
          </a:xfrm>
          <a:custGeom>
            <a:avLst/>
            <a:gdLst/>
            <a:ahLst/>
            <a:cxnLst/>
            <a:rect l="l" t="t" r="r" b="b"/>
            <a:pathLst>
              <a:path w="8925560" h="6840220">
                <a:moveTo>
                  <a:pt x="8925255" y="6840004"/>
                </a:moveTo>
                <a:lnTo>
                  <a:pt x="0" y="6840004"/>
                </a:lnTo>
                <a:lnTo>
                  <a:pt x="0" y="0"/>
                </a:lnTo>
                <a:lnTo>
                  <a:pt x="8925255" y="0"/>
                </a:lnTo>
                <a:lnTo>
                  <a:pt x="8925255" y="6840004"/>
                </a:lnTo>
                <a:close/>
              </a:path>
            </a:pathLst>
          </a:custGeom>
          <a:solidFill>
            <a:srgbClr val="034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45963" y="222167"/>
            <a:ext cx="1439999" cy="3771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3"/>
          <p:cNvSpPr/>
          <p:nvPr/>
        </p:nvSpPr>
        <p:spPr>
          <a:xfrm>
            <a:off x="24497" y="4862810"/>
            <a:ext cx="9099345" cy="1994194"/>
          </a:xfrm>
          <a:custGeom>
            <a:avLst/>
            <a:gdLst/>
            <a:ahLst/>
            <a:cxnLst/>
            <a:rect l="l" t="t" r="r" b="b"/>
            <a:pathLst>
              <a:path w="8940800" h="2043429">
                <a:moveTo>
                  <a:pt x="3594" y="779576"/>
                </a:moveTo>
                <a:lnTo>
                  <a:pt x="0" y="2043252"/>
                </a:lnTo>
                <a:lnTo>
                  <a:pt x="8940800" y="2043252"/>
                </a:lnTo>
                <a:lnTo>
                  <a:pt x="8940800" y="900036"/>
                </a:lnTo>
                <a:lnTo>
                  <a:pt x="124091" y="900036"/>
                </a:lnTo>
                <a:lnTo>
                  <a:pt x="77301" y="890531"/>
                </a:lnTo>
                <a:lnTo>
                  <a:pt x="38987" y="864652"/>
                </a:lnTo>
                <a:lnTo>
                  <a:pt x="13101" y="826350"/>
                </a:lnTo>
                <a:lnTo>
                  <a:pt x="3594" y="779576"/>
                </a:lnTo>
                <a:close/>
              </a:path>
              <a:path w="8940800" h="2043429">
                <a:moveTo>
                  <a:pt x="8940800" y="0"/>
                </a:moveTo>
                <a:lnTo>
                  <a:pt x="8936774" y="0"/>
                </a:lnTo>
                <a:lnTo>
                  <a:pt x="8926236" y="45412"/>
                </a:lnTo>
                <a:lnTo>
                  <a:pt x="8900210" y="82467"/>
                </a:lnTo>
                <a:lnTo>
                  <a:pt x="8862393" y="107434"/>
                </a:lnTo>
                <a:lnTo>
                  <a:pt x="8816479" y="116586"/>
                </a:lnTo>
                <a:lnTo>
                  <a:pt x="7164146" y="116586"/>
                </a:lnTo>
                <a:lnTo>
                  <a:pt x="7123562" y="117410"/>
                </a:lnTo>
                <a:lnTo>
                  <a:pt x="7081777" y="122358"/>
                </a:lnTo>
                <a:lnTo>
                  <a:pt x="7039453" y="135141"/>
                </a:lnTo>
                <a:lnTo>
                  <a:pt x="6997253" y="159470"/>
                </a:lnTo>
                <a:lnTo>
                  <a:pt x="6955840" y="199059"/>
                </a:lnTo>
                <a:lnTo>
                  <a:pt x="6362128" y="817562"/>
                </a:lnTo>
                <a:lnTo>
                  <a:pt x="6329751" y="851750"/>
                </a:lnTo>
                <a:lnTo>
                  <a:pt x="6291814" y="875071"/>
                </a:lnTo>
                <a:lnTo>
                  <a:pt x="6249233" y="889545"/>
                </a:lnTo>
                <a:lnTo>
                  <a:pt x="6202926" y="897194"/>
                </a:lnTo>
                <a:lnTo>
                  <a:pt x="6153810" y="900036"/>
                </a:lnTo>
                <a:lnTo>
                  <a:pt x="8940800" y="900036"/>
                </a:lnTo>
                <a:lnTo>
                  <a:pt x="8940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6"/>
          <p:cNvSpPr/>
          <p:nvPr/>
        </p:nvSpPr>
        <p:spPr>
          <a:xfrm>
            <a:off x="7309522" y="5725642"/>
            <a:ext cx="1499387" cy="9535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7"/>
          <p:cNvSpPr/>
          <p:nvPr/>
        </p:nvSpPr>
        <p:spPr>
          <a:xfrm>
            <a:off x="4366114" y="6049370"/>
            <a:ext cx="1090502" cy="979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8"/>
          <p:cNvSpPr/>
          <p:nvPr/>
        </p:nvSpPr>
        <p:spPr>
          <a:xfrm>
            <a:off x="4366114" y="6265869"/>
            <a:ext cx="1093520" cy="2478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9"/>
          <p:cNvSpPr/>
          <p:nvPr/>
        </p:nvSpPr>
        <p:spPr>
          <a:xfrm>
            <a:off x="3657600" y="5951541"/>
            <a:ext cx="633996" cy="6286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0"/>
          <p:cNvSpPr/>
          <p:nvPr/>
        </p:nvSpPr>
        <p:spPr>
          <a:xfrm>
            <a:off x="677346" y="5881949"/>
            <a:ext cx="1154849" cy="7418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Rectangle 25"/>
          <p:cNvSpPr/>
          <p:nvPr/>
        </p:nvSpPr>
        <p:spPr>
          <a:xfrm>
            <a:off x="6477000" y="5662931"/>
            <a:ext cx="26670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4"/>
          <p:cNvSpPr/>
          <p:nvPr/>
        </p:nvSpPr>
        <p:spPr>
          <a:xfrm>
            <a:off x="6261" y="6751434"/>
            <a:ext cx="4566285" cy="89535"/>
          </a:xfrm>
          <a:custGeom>
            <a:avLst/>
            <a:gdLst/>
            <a:ahLst/>
            <a:cxnLst/>
            <a:rect l="l" t="t" r="r" b="b"/>
            <a:pathLst>
              <a:path w="4566285" h="89534">
                <a:moveTo>
                  <a:pt x="4565738" y="0"/>
                </a:moveTo>
                <a:lnTo>
                  <a:pt x="0" y="0"/>
                </a:lnTo>
                <a:lnTo>
                  <a:pt x="0" y="89331"/>
                </a:lnTo>
                <a:lnTo>
                  <a:pt x="4565738" y="89331"/>
                </a:lnTo>
                <a:lnTo>
                  <a:pt x="4565738" y="0"/>
                </a:lnTo>
                <a:close/>
              </a:path>
            </a:pathLst>
          </a:custGeom>
          <a:solidFill>
            <a:srgbClr val="E224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5"/>
          <p:cNvSpPr/>
          <p:nvPr/>
        </p:nvSpPr>
        <p:spPr>
          <a:xfrm>
            <a:off x="4572000" y="6751434"/>
            <a:ext cx="4566285" cy="89535"/>
          </a:xfrm>
          <a:custGeom>
            <a:avLst/>
            <a:gdLst/>
            <a:ahLst/>
            <a:cxnLst/>
            <a:rect l="l" t="t" r="r" b="b"/>
            <a:pathLst>
              <a:path w="4566284" h="89534">
                <a:moveTo>
                  <a:pt x="4565726" y="0"/>
                </a:moveTo>
                <a:lnTo>
                  <a:pt x="0" y="0"/>
                </a:lnTo>
                <a:lnTo>
                  <a:pt x="0" y="89331"/>
                </a:lnTo>
                <a:lnTo>
                  <a:pt x="4565726" y="89331"/>
                </a:lnTo>
                <a:lnTo>
                  <a:pt x="4565726" y="0"/>
                </a:lnTo>
                <a:close/>
              </a:path>
            </a:pathLst>
          </a:custGeom>
          <a:solidFill>
            <a:srgbClr val="203B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13"/>
          <p:cNvSpPr/>
          <p:nvPr/>
        </p:nvSpPr>
        <p:spPr>
          <a:xfrm>
            <a:off x="45171" y="686607"/>
            <a:ext cx="5538031" cy="759462"/>
          </a:xfrm>
          <a:custGeom>
            <a:avLst/>
            <a:gdLst/>
            <a:ahLst/>
            <a:cxnLst/>
            <a:rect l="l" t="t" r="r" b="b"/>
            <a:pathLst>
              <a:path w="4795520" h="469900">
                <a:moveTo>
                  <a:pt x="4618075" y="0"/>
                </a:moveTo>
                <a:lnTo>
                  <a:pt x="0" y="0"/>
                </a:lnTo>
                <a:lnTo>
                  <a:pt x="0" y="469900"/>
                </a:lnTo>
                <a:lnTo>
                  <a:pt x="4794961" y="469900"/>
                </a:lnTo>
                <a:lnTo>
                  <a:pt x="461807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r>
              <a:rPr lang="en-US" sz="2400" b="1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The </a:t>
            </a:r>
            <a:r>
              <a:rPr lang="en-US" sz="24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Index Based Livestock Insurance </a:t>
            </a:r>
            <a:r>
              <a:rPr lang="en-US" sz="2400" b="1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Product </a:t>
            </a:r>
            <a:r>
              <a:rPr lang="mr-IN" sz="2400" b="1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–</a:t>
            </a:r>
            <a:r>
              <a:rPr lang="en-US" sz="2400" b="1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 Partnership RC &amp; APA</a:t>
            </a:r>
            <a:endParaRPr lang="en-US" sz="2400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35" name="object 15"/>
          <p:cNvSpPr/>
          <p:nvPr/>
        </p:nvSpPr>
        <p:spPr>
          <a:xfrm>
            <a:off x="5154194" y="664156"/>
            <a:ext cx="858015" cy="804364"/>
          </a:xfrm>
          <a:custGeom>
            <a:avLst/>
            <a:gdLst/>
            <a:ahLst/>
            <a:cxnLst/>
            <a:rect l="l" t="t" r="r" b="b"/>
            <a:pathLst>
              <a:path w="406400" h="469900">
                <a:moveTo>
                  <a:pt x="228600" y="0"/>
                </a:moveTo>
                <a:lnTo>
                  <a:pt x="0" y="0"/>
                </a:lnTo>
                <a:lnTo>
                  <a:pt x="177673" y="469900"/>
                </a:lnTo>
                <a:lnTo>
                  <a:pt x="406273" y="469900"/>
                </a:lnTo>
                <a:lnTo>
                  <a:pt x="22860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Content Placeholder 5"/>
          <p:cNvSpPr txBox="1">
            <a:spLocks/>
          </p:cNvSpPr>
          <p:nvPr/>
        </p:nvSpPr>
        <p:spPr>
          <a:xfrm>
            <a:off x="236328" y="1690570"/>
            <a:ext cx="7504024" cy="312934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000" b="0" i="0">
                <a:solidFill>
                  <a:srgbClr val="1D1D1B"/>
                </a:solidFill>
                <a:latin typeface="Trebuchet MS"/>
                <a:ea typeface="+mn-ea"/>
                <a:cs typeface="Trebuchet MS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The Index Based Livestock Insurance (IBLI) product seeks to protect pastoralists from drought related lack of pasture for their </a:t>
            </a:r>
            <a:r>
              <a:rPr lang="en-US" sz="18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livestock.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 smtClean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We </a:t>
            </a:r>
            <a:r>
              <a:rPr lang="en-US" sz="1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use </a:t>
            </a:r>
            <a:r>
              <a:rPr lang="en-US" sz="18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NDVI (</a:t>
            </a:r>
            <a:r>
              <a:rPr lang="en-US" sz="1800" b="1" dirty="0" smtClean="0">
                <a:solidFill>
                  <a:schemeClr val="bg1"/>
                </a:solidFill>
              </a:rPr>
              <a:t>Normalized </a:t>
            </a:r>
            <a:r>
              <a:rPr lang="en-US" sz="1800" b="1" dirty="0">
                <a:solidFill>
                  <a:schemeClr val="bg1"/>
                </a:solidFill>
              </a:rPr>
              <a:t>Difference Vegetation </a:t>
            </a:r>
            <a:r>
              <a:rPr lang="en-US" sz="1800" b="1" dirty="0" smtClean="0">
                <a:solidFill>
                  <a:schemeClr val="bg1"/>
                </a:solidFill>
              </a:rPr>
              <a:t>Index)</a:t>
            </a:r>
            <a:r>
              <a:rPr lang="en-US" sz="1800" dirty="0"/>
              <a:t> </a:t>
            </a:r>
            <a:r>
              <a:rPr lang="en-US" sz="18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satellite </a:t>
            </a:r>
            <a:r>
              <a:rPr lang="en-US" sz="18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images </a:t>
            </a:r>
            <a:r>
              <a:rPr lang="en-US" sz="1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to </a:t>
            </a:r>
            <a:r>
              <a:rPr lang="en-US" sz="18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estimate the </a:t>
            </a:r>
            <a:r>
              <a:rPr lang="en-US" sz="1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amount of pasture in the insured unit </a:t>
            </a:r>
            <a:r>
              <a:rPr lang="en-US" sz="18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at a  particular time. 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The </a:t>
            </a:r>
            <a:r>
              <a:rPr lang="en-US" sz="18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database provides </a:t>
            </a:r>
            <a:r>
              <a:rPr lang="en-US" sz="1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us with 15 years of </a:t>
            </a:r>
            <a:r>
              <a:rPr lang="en-US" sz="18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historical data. The product and pricing use this data.</a:t>
            </a:r>
            <a:endParaRPr lang="en-US" sz="18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930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677" y="8426"/>
            <a:ext cx="8960132" cy="60129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-578270"/>
            <a:ext cx="9122017" cy="6679148"/>
          </a:xfrm>
          <a:custGeom>
            <a:avLst/>
            <a:gdLst/>
            <a:ahLst/>
            <a:cxnLst/>
            <a:rect l="l" t="t" r="r" b="b"/>
            <a:pathLst>
              <a:path w="8925560" h="6840220">
                <a:moveTo>
                  <a:pt x="8925255" y="6840004"/>
                </a:moveTo>
                <a:lnTo>
                  <a:pt x="0" y="6840004"/>
                </a:lnTo>
                <a:lnTo>
                  <a:pt x="0" y="0"/>
                </a:lnTo>
                <a:lnTo>
                  <a:pt x="8925255" y="0"/>
                </a:lnTo>
                <a:lnTo>
                  <a:pt x="8925255" y="6840004"/>
                </a:lnTo>
                <a:close/>
              </a:path>
            </a:pathLst>
          </a:custGeom>
          <a:solidFill>
            <a:srgbClr val="034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45963" y="222167"/>
            <a:ext cx="1439999" cy="3771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3"/>
          <p:cNvSpPr/>
          <p:nvPr/>
        </p:nvSpPr>
        <p:spPr>
          <a:xfrm>
            <a:off x="24497" y="4862810"/>
            <a:ext cx="9099345" cy="1994194"/>
          </a:xfrm>
          <a:custGeom>
            <a:avLst/>
            <a:gdLst/>
            <a:ahLst/>
            <a:cxnLst/>
            <a:rect l="l" t="t" r="r" b="b"/>
            <a:pathLst>
              <a:path w="8940800" h="2043429">
                <a:moveTo>
                  <a:pt x="3594" y="779576"/>
                </a:moveTo>
                <a:lnTo>
                  <a:pt x="0" y="2043252"/>
                </a:lnTo>
                <a:lnTo>
                  <a:pt x="8940800" y="2043252"/>
                </a:lnTo>
                <a:lnTo>
                  <a:pt x="8940800" y="900036"/>
                </a:lnTo>
                <a:lnTo>
                  <a:pt x="124091" y="900036"/>
                </a:lnTo>
                <a:lnTo>
                  <a:pt x="77301" y="890531"/>
                </a:lnTo>
                <a:lnTo>
                  <a:pt x="38987" y="864652"/>
                </a:lnTo>
                <a:lnTo>
                  <a:pt x="13101" y="826350"/>
                </a:lnTo>
                <a:lnTo>
                  <a:pt x="3594" y="779576"/>
                </a:lnTo>
                <a:close/>
              </a:path>
              <a:path w="8940800" h="2043429">
                <a:moveTo>
                  <a:pt x="8940800" y="0"/>
                </a:moveTo>
                <a:lnTo>
                  <a:pt x="8936774" y="0"/>
                </a:lnTo>
                <a:lnTo>
                  <a:pt x="8926236" y="45412"/>
                </a:lnTo>
                <a:lnTo>
                  <a:pt x="8900210" y="82467"/>
                </a:lnTo>
                <a:lnTo>
                  <a:pt x="8862393" y="107434"/>
                </a:lnTo>
                <a:lnTo>
                  <a:pt x="8816479" y="116586"/>
                </a:lnTo>
                <a:lnTo>
                  <a:pt x="7164146" y="116586"/>
                </a:lnTo>
                <a:lnTo>
                  <a:pt x="7123562" y="117410"/>
                </a:lnTo>
                <a:lnTo>
                  <a:pt x="7081777" y="122358"/>
                </a:lnTo>
                <a:lnTo>
                  <a:pt x="7039453" y="135141"/>
                </a:lnTo>
                <a:lnTo>
                  <a:pt x="6997253" y="159470"/>
                </a:lnTo>
                <a:lnTo>
                  <a:pt x="6955840" y="199059"/>
                </a:lnTo>
                <a:lnTo>
                  <a:pt x="6362128" y="817562"/>
                </a:lnTo>
                <a:lnTo>
                  <a:pt x="6329751" y="851750"/>
                </a:lnTo>
                <a:lnTo>
                  <a:pt x="6291814" y="875071"/>
                </a:lnTo>
                <a:lnTo>
                  <a:pt x="6249233" y="889545"/>
                </a:lnTo>
                <a:lnTo>
                  <a:pt x="6202926" y="897194"/>
                </a:lnTo>
                <a:lnTo>
                  <a:pt x="6153810" y="900036"/>
                </a:lnTo>
                <a:lnTo>
                  <a:pt x="8940800" y="900036"/>
                </a:lnTo>
                <a:lnTo>
                  <a:pt x="8940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6"/>
          <p:cNvSpPr/>
          <p:nvPr/>
        </p:nvSpPr>
        <p:spPr>
          <a:xfrm>
            <a:off x="7309522" y="5725642"/>
            <a:ext cx="1499387" cy="9535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7"/>
          <p:cNvSpPr/>
          <p:nvPr/>
        </p:nvSpPr>
        <p:spPr>
          <a:xfrm>
            <a:off x="4366114" y="6049370"/>
            <a:ext cx="1090502" cy="979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8"/>
          <p:cNvSpPr/>
          <p:nvPr/>
        </p:nvSpPr>
        <p:spPr>
          <a:xfrm>
            <a:off x="4366114" y="6265869"/>
            <a:ext cx="1093520" cy="2478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9"/>
          <p:cNvSpPr/>
          <p:nvPr/>
        </p:nvSpPr>
        <p:spPr>
          <a:xfrm>
            <a:off x="3657600" y="5951541"/>
            <a:ext cx="633996" cy="6286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0"/>
          <p:cNvSpPr/>
          <p:nvPr/>
        </p:nvSpPr>
        <p:spPr>
          <a:xfrm>
            <a:off x="677346" y="5881949"/>
            <a:ext cx="1154849" cy="7418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Rectangle 25"/>
          <p:cNvSpPr/>
          <p:nvPr/>
        </p:nvSpPr>
        <p:spPr>
          <a:xfrm>
            <a:off x="6477000" y="5662931"/>
            <a:ext cx="26670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4"/>
          <p:cNvSpPr/>
          <p:nvPr/>
        </p:nvSpPr>
        <p:spPr>
          <a:xfrm>
            <a:off x="6261" y="6751434"/>
            <a:ext cx="4566285" cy="89535"/>
          </a:xfrm>
          <a:custGeom>
            <a:avLst/>
            <a:gdLst/>
            <a:ahLst/>
            <a:cxnLst/>
            <a:rect l="l" t="t" r="r" b="b"/>
            <a:pathLst>
              <a:path w="4566285" h="89534">
                <a:moveTo>
                  <a:pt x="4565738" y="0"/>
                </a:moveTo>
                <a:lnTo>
                  <a:pt x="0" y="0"/>
                </a:lnTo>
                <a:lnTo>
                  <a:pt x="0" y="89331"/>
                </a:lnTo>
                <a:lnTo>
                  <a:pt x="4565738" y="89331"/>
                </a:lnTo>
                <a:lnTo>
                  <a:pt x="4565738" y="0"/>
                </a:lnTo>
                <a:close/>
              </a:path>
            </a:pathLst>
          </a:custGeom>
          <a:solidFill>
            <a:srgbClr val="E224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5"/>
          <p:cNvSpPr/>
          <p:nvPr/>
        </p:nvSpPr>
        <p:spPr>
          <a:xfrm>
            <a:off x="4572000" y="6751434"/>
            <a:ext cx="4566285" cy="89535"/>
          </a:xfrm>
          <a:custGeom>
            <a:avLst/>
            <a:gdLst/>
            <a:ahLst/>
            <a:cxnLst/>
            <a:rect l="l" t="t" r="r" b="b"/>
            <a:pathLst>
              <a:path w="4566284" h="89534">
                <a:moveTo>
                  <a:pt x="4565726" y="0"/>
                </a:moveTo>
                <a:lnTo>
                  <a:pt x="0" y="0"/>
                </a:lnTo>
                <a:lnTo>
                  <a:pt x="0" y="89331"/>
                </a:lnTo>
                <a:lnTo>
                  <a:pt x="4565726" y="89331"/>
                </a:lnTo>
                <a:lnTo>
                  <a:pt x="4565726" y="0"/>
                </a:lnTo>
                <a:close/>
              </a:path>
            </a:pathLst>
          </a:custGeom>
          <a:solidFill>
            <a:srgbClr val="203B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13"/>
          <p:cNvSpPr/>
          <p:nvPr/>
        </p:nvSpPr>
        <p:spPr>
          <a:xfrm>
            <a:off x="75156" y="686607"/>
            <a:ext cx="5538031" cy="759462"/>
          </a:xfrm>
          <a:custGeom>
            <a:avLst/>
            <a:gdLst/>
            <a:ahLst/>
            <a:cxnLst/>
            <a:rect l="l" t="t" r="r" b="b"/>
            <a:pathLst>
              <a:path w="4795520" h="469900">
                <a:moveTo>
                  <a:pt x="4618075" y="0"/>
                </a:moveTo>
                <a:lnTo>
                  <a:pt x="0" y="0"/>
                </a:lnTo>
                <a:lnTo>
                  <a:pt x="0" y="469900"/>
                </a:lnTo>
                <a:lnTo>
                  <a:pt x="4794961" y="469900"/>
                </a:lnTo>
                <a:lnTo>
                  <a:pt x="461807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pPr>
              <a:lnSpc>
                <a:spcPct val="150000"/>
              </a:lnSpc>
            </a:pPr>
            <a:r>
              <a:rPr lang="en-US" sz="2400" b="1" kern="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IBLI </a:t>
            </a:r>
            <a:r>
              <a:rPr lang="en-US" sz="2400" b="1" kern="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Covers:</a:t>
            </a:r>
            <a:endParaRPr lang="en-US" sz="2400" kern="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35" name="object 15"/>
          <p:cNvSpPr/>
          <p:nvPr/>
        </p:nvSpPr>
        <p:spPr>
          <a:xfrm>
            <a:off x="5154194" y="664156"/>
            <a:ext cx="858015" cy="804364"/>
          </a:xfrm>
          <a:custGeom>
            <a:avLst/>
            <a:gdLst/>
            <a:ahLst/>
            <a:cxnLst/>
            <a:rect l="l" t="t" r="r" b="b"/>
            <a:pathLst>
              <a:path w="406400" h="469900">
                <a:moveTo>
                  <a:pt x="228600" y="0"/>
                </a:moveTo>
                <a:lnTo>
                  <a:pt x="0" y="0"/>
                </a:lnTo>
                <a:lnTo>
                  <a:pt x="177673" y="469900"/>
                </a:lnTo>
                <a:lnTo>
                  <a:pt x="406273" y="469900"/>
                </a:lnTo>
                <a:lnTo>
                  <a:pt x="22860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97852" y="1548762"/>
            <a:ext cx="7858524" cy="346361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000" b="0" i="0">
                <a:solidFill>
                  <a:srgbClr val="1D1D1B"/>
                </a:solidFill>
                <a:latin typeface="Trebuchet MS"/>
                <a:ea typeface="+mn-ea"/>
                <a:cs typeface="Trebuchet MS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1600" kern="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IBLI covers Lack of forage for livestock which include sheep,cattle,camel and goats. It </a:t>
            </a:r>
            <a:r>
              <a:rPr lang="en-US" sz="16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is an annual  product which provides cover for 2 seasons (as per the rainfall patterns in the country</a:t>
            </a:r>
            <a:r>
              <a:rPr lang="en-US" sz="16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).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 smtClean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It has 2 potential insurance payout periods: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i="1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Short Rain Short Dry season (SRSD) - (which runs from October to February of the following year – 5 months) with the forage being monitored as from October to December.  </a:t>
            </a:r>
          </a:p>
          <a:p>
            <a:pPr marL="742950" lvl="1" indent="-285750">
              <a:buFont typeface="Arial" charset="0"/>
              <a:buChar char="•"/>
            </a:pPr>
            <a:endParaRPr lang="en-US" sz="1400" dirty="0" smtClean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1400" i="1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Long Rain – Long Dry season (LRLD) (which runs from March to September – 7 months) with the forage being monitored as from March to June</a:t>
            </a:r>
            <a:r>
              <a:rPr lang="en-US" sz="1400" i="1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.</a:t>
            </a:r>
          </a:p>
          <a:p>
            <a:pPr marL="742950" lvl="1" indent="-285750">
              <a:buFont typeface="Arial" charset="0"/>
              <a:buChar char="•"/>
            </a:pPr>
            <a:endParaRPr lang="en-US" sz="1400" kern="0" dirty="0" smtClean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kern="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Pay out to pastoralists are made once the forage is below the 20</a:t>
            </a:r>
            <a:r>
              <a:rPr lang="en-US" sz="1400" kern="0" baseline="300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th</a:t>
            </a:r>
            <a:r>
              <a:rPr lang="en-US" sz="1400" kern="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 percentile of the historical forage.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400" kern="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The cash received should be used by the pastoralists to buy feedstock for their livesto</a:t>
            </a:r>
            <a:r>
              <a:rPr lang="en-US" sz="1200" kern="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ck.</a:t>
            </a:r>
            <a:endParaRPr lang="en-US" sz="1200" kern="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9627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677" y="8426"/>
            <a:ext cx="8960132" cy="60129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268" y="254041"/>
            <a:ext cx="9122017" cy="6679148"/>
          </a:xfrm>
          <a:custGeom>
            <a:avLst/>
            <a:gdLst/>
            <a:ahLst/>
            <a:cxnLst/>
            <a:rect l="l" t="t" r="r" b="b"/>
            <a:pathLst>
              <a:path w="8925560" h="6840220">
                <a:moveTo>
                  <a:pt x="8925255" y="6840004"/>
                </a:moveTo>
                <a:lnTo>
                  <a:pt x="0" y="6840004"/>
                </a:lnTo>
                <a:lnTo>
                  <a:pt x="0" y="0"/>
                </a:lnTo>
                <a:lnTo>
                  <a:pt x="8925255" y="0"/>
                </a:lnTo>
                <a:lnTo>
                  <a:pt x="8925255" y="6840004"/>
                </a:lnTo>
                <a:close/>
              </a:path>
            </a:pathLst>
          </a:custGeom>
          <a:solidFill>
            <a:srgbClr val="034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45963" y="222167"/>
            <a:ext cx="1439999" cy="3771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3"/>
          <p:cNvSpPr/>
          <p:nvPr/>
        </p:nvSpPr>
        <p:spPr>
          <a:xfrm>
            <a:off x="24497" y="4862810"/>
            <a:ext cx="9099345" cy="1994194"/>
          </a:xfrm>
          <a:custGeom>
            <a:avLst/>
            <a:gdLst/>
            <a:ahLst/>
            <a:cxnLst/>
            <a:rect l="l" t="t" r="r" b="b"/>
            <a:pathLst>
              <a:path w="8940800" h="2043429">
                <a:moveTo>
                  <a:pt x="3594" y="779576"/>
                </a:moveTo>
                <a:lnTo>
                  <a:pt x="0" y="2043252"/>
                </a:lnTo>
                <a:lnTo>
                  <a:pt x="8940800" y="2043252"/>
                </a:lnTo>
                <a:lnTo>
                  <a:pt x="8940800" y="900036"/>
                </a:lnTo>
                <a:lnTo>
                  <a:pt x="124091" y="900036"/>
                </a:lnTo>
                <a:lnTo>
                  <a:pt x="77301" y="890531"/>
                </a:lnTo>
                <a:lnTo>
                  <a:pt x="38987" y="864652"/>
                </a:lnTo>
                <a:lnTo>
                  <a:pt x="13101" y="826350"/>
                </a:lnTo>
                <a:lnTo>
                  <a:pt x="3594" y="779576"/>
                </a:lnTo>
                <a:close/>
              </a:path>
              <a:path w="8940800" h="2043429">
                <a:moveTo>
                  <a:pt x="8940800" y="0"/>
                </a:moveTo>
                <a:lnTo>
                  <a:pt x="8936774" y="0"/>
                </a:lnTo>
                <a:lnTo>
                  <a:pt x="8926236" y="45412"/>
                </a:lnTo>
                <a:lnTo>
                  <a:pt x="8900210" y="82467"/>
                </a:lnTo>
                <a:lnTo>
                  <a:pt x="8862393" y="107434"/>
                </a:lnTo>
                <a:lnTo>
                  <a:pt x="8816479" y="116586"/>
                </a:lnTo>
                <a:lnTo>
                  <a:pt x="7164146" y="116586"/>
                </a:lnTo>
                <a:lnTo>
                  <a:pt x="7123562" y="117410"/>
                </a:lnTo>
                <a:lnTo>
                  <a:pt x="7081777" y="122358"/>
                </a:lnTo>
                <a:lnTo>
                  <a:pt x="7039453" y="135141"/>
                </a:lnTo>
                <a:lnTo>
                  <a:pt x="6997253" y="159470"/>
                </a:lnTo>
                <a:lnTo>
                  <a:pt x="6955840" y="199059"/>
                </a:lnTo>
                <a:lnTo>
                  <a:pt x="6362128" y="817562"/>
                </a:lnTo>
                <a:lnTo>
                  <a:pt x="6329751" y="851750"/>
                </a:lnTo>
                <a:lnTo>
                  <a:pt x="6291814" y="875071"/>
                </a:lnTo>
                <a:lnTo>
                  <a:pt x="6249233" y="889545"/>
                </a:lnTo>
                <a:lnTo>
                  <a:pt x="6202926" y="897194"/>
                </a:lnTo>
                <a:lnTo>
                  <a:pt x="6153810" y="900036"/>
                </a:lnTo>
                <a:lnTo>
                  <a:pt x="8940800" y="900036"/>
                </a:lnTo>
                <a:lnTo>
                  <a:pt x="8940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6"/>
          <p:cNvSpPr/>
          <p:nvPr/>
        </p:nvSpPr>
        <p:spPr>
          <a:xfrm>
            <a:off x="7309522" y="5725642"/>
            <a:ext cx="1499387" cy="9535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7"/>
          <p:cNvSpPr/>
          <p:nvPr/>
        </p:nvSpPr>
        <p:spPr>
          <a:xfrm>
            <a:off x="4366114" y="6049370"/>
            <a:ext cx="1090502" cy="979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8"/>
          <p:cNvSpPr/>
          <p:nvPr/>
        </p:nvSpPr>
        <p:spPr>
          <a:xfrm>
            <a:off x="4366114" y="6265869"/>
            <a:ext cx="1093520" cy="2478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9"/>
          <p:cNvSpPr/>
          <p:nvPr/>
        </p:nvSpPr>
        <p:spPr>
          <a:xfrm>
            <a:off x="3657600" y="5951541"/>
            <a:ext cx="633996" cy="6286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0"/>
          <p:cNvSpPr/>
          <p:nvPr/>
        </p:nvSpPr>
        <p:spPr>
          <a:xfrm>
            <a:off x="677346" y="5881949"/>
            <a:ext cx="1154849" cy="7418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Rectangle 25"/>
          <p:cNvSpPr/>
          <p:nvPr/>
        </p:nvSpPr>
        <p:spPr>
          <a:xfrm>
            <a:off x="6477000" y="5662931"/>
            <a:ext cx="26670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4"/>
          <p:cNvSpPr/>
          <p:nvPr/>
        </p:nvSpPr>
        <p:spPr>
          <a:xfrm>
            <a:off x="6261" y="6751434"/>
            <a:ext cx="4566285" cy="89535"/>
          </a:xfrm>
          <a:custGeom>
            <a:avLst/>
            <a:gdLst/>
            <a:ahLst/>
            <a:cxnLst/>
            <a:rect l="l" t="t" r="r" b="b"/>
            <a:pathLst>
              <a:path w="4566285" h="89534">
                <a:moveTo>
                  <a:pt x="4565738" y="0"/>
                </a:moveTo>
                <a:lnTo>
                  <a:pt x="0" y="0"/>
                </a:lnTo>
                <a:lnTo>
                  <a:pt x="0" y="89331"/>
                </a:lnTo>
                <a:lnTo>
                  <a:pt x="4565738" y="89331"/>
                </a:lnTo>
                <a:lnTo>
                  <a:pt x="4565738" y="0"/>
                </a:lnTo>
                <a:close/>
              </a:path>
            </a:pathLst>
          </a:custGeom>
          <a:solidFill>
            <a:srgbClr val="E224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5"/>
          <p:cNvSpPr/>
          <p:nvPr/>
        </p:nvSpPr>
        <p:spPr>
          <a:xfrm>
            <a:off x="4572000" y="6751434"/>
            <a:ext cx="4566285" cy="89535"/>
          </a:xfrm>
          <a:custGeom>
            <a:avLst/>
            <a:gdLst/>
            <a:ahLst/>
            <a:cxnLst/>
            <a:rect l="l" t="t" r="r" b="b"/>
            <a:pathLst>
              <a:path w="4566284" h="89534">
                <a:moveTo>
                  <a:pt x="4565726" y="0"/>
                </a:moveTo>
                <a:lnTo>
                  <a:pt x="0" y="0"/>
                </a:lnTo>
                <a:lnTo>
                  <a:pt x="0" y="89331"/>
                </a:lnTo>
                <a:lnTo>
                  <a:pt x="4565726" y="89331"/>
                </a:lnTo>
                <a:lnTo>
                  <a:pt x="4565726" y="0"/>
                </a:lnTo>
                <a:close/>
              </a:path>
            </a:pathLst>
          </a:custGeom>
          <a:solidFill>
            <a:srgbClr val="203B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13"/>
          <p:cNvSpPr/>
          <p:nvPr/>
        </p:nvSpPr>
        <p:spPr>
          <a:xfrm>
            <a:off x="45171" y="686607"/>
            <a:ext cx="5538031" cy="759462"/>
          </a:xfrm>
          <a:custGeom>
            <a:avLst/>
            <a:gdLst/>
            <a:ahLst/>
            <a:cxnLst/>
            <a:rect l="l" t="t" r="r" b="b"/>
            <a:pathLst>
              <a:path w="4795520" h="469900">
                <a:moveTo>
                  <a:pt x="4618075" y="0"/>
                </a:moveTo>
                <a:lnTo>
                  <a:pt x="0" y="0"/>
                </a:lnTo>
                <a:lnTo>
                  <a:pt x="0" y="469900"/>
                </a:lnTo>
                <a:lnTo>
                  <a:pt x="4794961" y="469900"/>
                </a:lnTo>
                <a:lnTo>
                  <a:pt x="461807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r>
              <a:rPr lang="en-US" sz="2400" b="1" dirty="0">
                <a:solidFill>
                  <a:schemeClr val="bg1"/>
                </a:solidFill>
              </a:rPr>
              <a:t>IBLI Sales/Payout Periods</a:t>
            </a:r>
            <a:endParaRPr lang="en-US" sz="2400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35" name="object 15"/>
          <p:cNvSpPr/>
          <p:nvPr/>
        </p:nvSpPr>
        <p:spPr>
          <a:xfrm>
            <a:off x="5154194" y="664156"/>
            <a:ext cx="858015" cy="804364"/>
          </a:xfrm>
          <a:custGeom>
            <a:avLst/>
            <a:gdLst/>
            <a:ahLst/>
            <a:cxnLst/>
            <a:rect l="l" t="t" r="r" b="b"/>
            <a:pathLst>
              <a:path w="406400" h="469900">
                <a:moveTo>
                  <a:pt x="228600" y="0"/>
                </a:moveTo>
                <a:lnTo>
                  <a:pt x="0" y="0"/>
                </a:lnTo>
                <a:lnTo>
                  <a:pt x="177673" y="469900"/>
                </a:lnTo>
                <a:lnTo>
                  <a:pt x="406273" y="469900"/>
                </a:lnTo>
                <a:lnTo>
                  <a:pt x="22860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347729" y="1584147"/>
            <a:ext cx="6998234" cy="219258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000" b="0" i="0">
                <a:solidFill>
                  <a:srgbClr val="1D1D1B"/>
                </a:solidFill>
                <a:latin typeface="Trebuchet MS"/>
                <a:ea typeface="+mn-ea"/>
                <a:cs typeface="Trebuchet MS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kern="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Sale periods:</a:t>
            </a:r>
          </a:p>
          <a:p>
            <a:r>
              <a:rPr lang="en-US" sz="1600" kern="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The cover can only be sold before the onset of the rains and this is due to the systems dependency of rainfall  i.e.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i="1" kern="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January and February </a:t>
            </a:r>
            <a:r>
              <a:rPr lang="en-US" sz="1600" kern="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is the sales window for the LRLD </a:t>
            </a:r>
            <a:r>
              <a:rPr lang="en-US" sz="1600" kern="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window</a:t>
            </a:r>
            <a:endParaRPr lang="en-US" sz="1600" kern="0" dirty="0" smtClean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i="1" kern="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September </a:t>
            </a:r>
            <a:r>
              <a:rPr lang="en-US" sz="1600" i="1" kern="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and</a:t>
            </a:r>
            <a:r>
              <a:rPr lang="en-US" sz="1600" kern="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1600" i="1" kern="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October</a:t>
            </a:r>
            <a:r>
              <a:rPr lang="en-US" sz="1600" kern="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1600" kern="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is the sales window of the SRSD window.</a:t>
            </a:r>
          </a:p>
          <a:p>
            <a:endParaRPr lang="en-US" sz="1600" kern="0" dirty="0"/>
          </a:p>
        </p:txBody>
      </p:sp>
      <p:sp>
        <p:nvSpPr>
          <p:cNvPr id="29" name="Rectangle 28"/>
          <p:cNvSpPr/>
          <p:nvPr/>
        </p:nvSpPr>
        <p:spPr>
          <a:xfrm>
            <a:off x="290669" y="4334318"/>
            <a:ext cx="52193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Potential Claims Payout Periods:</a:t>
            </a:r>
            <a:endParaRPr lang="en-US" sz="16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i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August</a:t>
            </a:r>
            <a:r>
              <a:rPr lang="en-US" sz="1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 for the Long rains </a:t>
            </a:r>
            <a:r>
              <a:rPr lang="en-US" sz="16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window, and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i="1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February</a:t>
            </a:r>
            <a:r>
              <a:rPr lang="en-US" sz="16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for the Short rains window.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06618" y="3246305"/>
            <a:ext cx="5711755" cy="996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16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Premium Rates:</a:t>
            </a:r>
            <a:endParaRPr lang="en-US" sz="16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algn="just">
              <a:spcAft>
                <a:spcPts val="1000"/>
              </a:spcAft>
            </a:pPr>
            <a:r>
              <a:rPr lang="en-US" sz="1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Given that each </a:t>
            </a:r>
            <a:r>
              <a:rPr lang="en-US" sz="16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UAI </a:t>
            </a:r>
            <a:r>
              <a:rPr lang="en-US" sz="1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is a different risk, the premium rates </a:t>
            </a:r>
            <a:r>
              <a:rPr lang="en-US" sz="16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for the cover varies </a:t>
            </a:r>
            <a:r>
              <a:rPr lang="en-US" sz="1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from unit to </a:t>
            </a:r>
            <a:r>
              <a:rPr lang="en-US" sz="16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unit.</a:t>
            </a:r>
            <a:endParaRPr lang="en-US" sz="16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0591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677" y="8426"/>
            <a:ext cx="8960132" cy="60129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61" y="35116"/>
            <a:ext cx="9122017" cy="6679148"/>
          </a:xfrm>
          <a:custGeom>
            <a:avLst/>
            <a:gdLst/>
            <a:ahLst/>
            <a:cxnLst/>
            <a:rect l="l" t="t" r="r" b="b"/>
            <a:pathLst>
              <a:path w="8925560" h="6840220">
                <a:moveTo>
                  <a:pt x="8925255" y="6840004"/>
                </a:moveTo>
                <a:lnTo>
                  <a:pt x="0" y="6840004"/>
                </a:lnTo>
                <a:lnTo>
                  <a:pt x="0" y="0"/>
                </a:lnTo>
                <a:lnTo>
                  <a:pt x="8925255" y="0"/>
                </a:lnTo>
                <a:lnTo>
                  <a:pt x="8925255" y="6840004"/>
                </a:lnTo>
                <a:close/>
              </a:path>
            </a:pathLst>
          </a:custGeom>
          <a:solidFill>
            <a:srgbClr val="034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45963" y="222167"/>
            <a:ext cx="1439999" cy="3771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3"/>
          <p:cNvSpPr/>
          <p:nvPr/>
        </p:nvSpPr>
        <p:spPr>
          <a:xfrm>
            <a:off x="24497" y="4862810"/>
            <a:ext cx="9099345" cy="1994194"/>
          </a:xfrm>
          <a:custGeom>
            <a:avLst/>
            <a:gdLst/>
            <a:ahLst/>
            <a:cxnLst/>
            <a:rect l="l" t="t" r="r" b="b"/>
            <a:pathLst>
              <a:path w="8940800" h="2043429">
                <a:moveTo>
                  <a:pt x="3594" y="779576"/>
                </a:moveTo>
                <a:lnTo>
                  <a:pt x="0" y="2043252"/>
                </a:lnTo>
                <a:lnTo>
                  <a:pt x="8940800" y="2043252"/>
                </a:lnTo>
                <a:lnTo>
                  <a:pt x="8940800" y="900036"/>
                </a:lnTo>
                <a:lnTo>
                  <a:pt x="124091" y="900036"/>
                </a:lnTo>
                <a:lnTo>
                  <a:pt x="77301" y="890531"/>
                </a:lnTo>
                <a:lnTo>
                  <a:pt x="38987" y="864652"/>
                </a:lnTo>
                <a:lnTo>
                  <a:pt x="13101" y="826350"/>
                </a:lnTo>
                <a:lnTo>
                  <a:pt x="3594" y="779576"/>
                </a:lnTo>
                <a:close/>
              </a:path>
              <a:path w="8940800" h="2043429">
                <a:moveTo>
                  <a:pt x="8940800" y="0"/>
                </a:moveTo>
                <a:lnTo>
                  <a:pt x="8936774" y="0"/>
                </a:lnTo>
                <a:lnTo>
                  <a:pt x="8926236" y="45412"/>
                </a:lnTo>
                <a:lnTo>
                  <a:pt x="8900210" y="82467"/>
                </a:lnTo>
                <a:lnTo>
                  <a:pt x="8862393" y="107434"/>
                </a:lnTo>
                <a:lnTo>
                  <a:pt x="8816479" y="116586"/>
                </a:lnTo>
                <a:lnTo>
                  <a:pt x="7164146" y="116586"/>
                </a:lnTo>
                <a:lnTo>
                  <a:pt x="7123562" y="117410"/>
                </a:lnTo>
                <a:lnTo>
                  <a:pt x="7081777" y="122358"/>
                </a:lnTo>
                <a:lnTo>
                  <a:pt x="7039453" y="135141"/>
                </a:lnTo>
                <a:lnTo>
                  <a:pt x="6997253" y="159470"/>
                </a:lnTo>
                <a:lnTo>
                  <a:pt x="6955840" y="199059"/>
                </a:lnTo>
                <a:lnTo>
                  <a:pt x="6362128" y="817562"/>
                </a:lnTo>
                <a:lnTo>
                  <a:pt x="6329751" y="851750"/>
                </a:lnTo>
                <a:lnTo>
                  <a:pt x="6291814" y="875071"/>
                </a:lnTo>
                <a:lnTo>
                  <a:pt x="6249233" y="889545"/>
                </a:lnTo>
                <a:lnTo>
                  <a:pt x="6202926" y="897194"/>
                </a:lnTo>
                <a:lnTo>
                  <a:pt x="6153810" y="900036"/>
                </a:lnTo>
                <a:lnTo>
                  <a:pt x="8940800" y="900036"/>
                </a:lnTo>
                <a:lnTo>
                  <a:pt x="8940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6"/>
          <p:cNvSpPr/>
          <p:nvPr/>
        </p:nvSpPr>
        <p:spPr>
          <a:xfrm>
            <a:off x="7309522" y="5725642"/>
            <a:ext cx="1499387" cy="9535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7"/>
          <p:cNvSpPr/>
          <p:nvPr/>
        </p:nvSpPr>
        <p:spPr>
          <a:xfrm>
            <a:off x="4366114" y="6049370"/>
            <a:ext cx="1090502" cy="979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8"/>
          <p:cNvSpPr/>
          <p:nvPr/>
        </p:nvSpPr>
        <p:spPr>
          <a:xfrm>
            <a:off x="4366114" y="6265869"/>
            <a:ext cx="1093520" cy="2478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9"/>
          <p:cNvSpPr/>
          <p:nvPr/>
        </p:nvSpPr>
        <p:spPr>
          <a:xfrm>
            <a:off x="3657600" y="5951541"/>
            <a:ext cx="633996" cy="6286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0"/>
          <p:cNvSpPr/>
          <p:nvPr/>
        </p:nvSpPr>
        <p:spPr>
          <a:xfrm>
            <a:off x="677346" y="5881949"/>
            <a:ext cx="1154849" cy="7418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Rectangle 25"/>
          <p:cNvSpPr/>
          <p:nvPr/>
        </p:nvSpPr>
        <p:spPr>
          <a:xfrm>
            <a:off x="6477000" y="5662931"/>
            <a:ext cx="26670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4"/>
          <p:cNvSpPr/>
          <p:nvPr/>
        </p:nvSpPr>
        <p:spPr>
          <a:xfrm>
            <a:off x="6261" y="6751434"/>
            <a:ext cx="4566285" cy="89535"/>
          </a:xfrm>
          <a:custGeom>
            <a:avLst/>
            <a:gdLst/>
            <a:ahLst/>
            <a:cxnLst/>
            <a:rect l="l" t="t" r="r" b="b"/>
            <a:pathLst>
              <a:path w="4566285" h="89534">
                <a:moveTo>
                  <a:pt x="4565738" y="0"/>
                </a:moveTo>
                <a:lnTo>
                  <a:pt x="0" y="0"/>
                </a:lnTo>
                <a:lnTo>
                  <a:pt x="0" y="89331"/>
                </a:lnTo>
                <a:lnTo>
                  <a:pt x="4565738" y="89331"/>
                </a:lnTo>
                <a:lnTo>
                  <a:pt x="4565738" y="0"/>
                </a:lnTo>
                <a:close/>
              </a:path>
            </a:pathLst>
          </a:custGeom>
          <a:solidFill>
            <a:srgbClr val="E224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5"/>
          <p:cNvSpPr/>
          <p:nvPr/>
        </p:nvSpPr>
        <p:spPr>
          <a:xfrm>
            <a:off x="4572000" y="6751434"/>
            <a:ext cx="4566285" cy="89535"/>
          </a:xfrm>
          <a:custGeom>
            <a:avLst/>
            <a:gdLst/>
            <a:ahLst/>
            <a:cxnLst/>
            <a:rect l="l" t="t" r="r" b="b"/>
            <a:pathLst>
              <a:path w="4566284" h="89534">
                <a:moveTo>
                  <a:pt x="4565726" y="0"/>
                </a:moveTo>
                <a:lnTo>
                  <a:pt x="0" y="0"/>
                </a:lnTo>
                <a:lnTo>
                  <a:pt x="0" y="89331"/>
                </a:lnTo>
                <a:lnTo>
                  <a:pt x="4565726" y="89331"/>
                </a:lnTo>
                <a:lnTo>
                  <a:pt x="4565726" y="0"/>
                </a:lnTo>
                <a:close/>
              </a:path>
            </a:pathLst>
          </a:custGeom>
          <a:solidFill>
            <a:srgbClr val="203B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13"/>
          <p:cNvSpPr/>
          <p:nvPr/>
        </p:nvSpPr>
        <p:spPr>
          <a:xfrm>
            <a:off x="45171" y="686607"/>
            <a:ext cx="5538031" cy="759462"/>
          </a:xfrm>
          <a:custGeom>
            <a:avLst/>
            <a:gdLst/>
            <a:ahLst/>
            <a:cxnLst/>
            <a:rect l="l" t="t" r="r" b="b"/>
            <a:pathLst>
              <a:path w="4795520" h="469900">
                <a:moveTo>
                  <a:pt x="4618075" y="0"/>
                </a:moveTo>
                <a:lnTo>
                  <a:pt x="0" y="0"/>
                </a:lnTo>
                <a:lnTo>
                  <a:pt x="0" y="469900"/>
                </a:lnTo>
                <a:lnTo>
                  <a:pt x="4794961" y="469900"/>
                </a:lnTo>
                <a:lnTo>
                  <a:pt x="461807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r>
              <a:rPr lang="en-US" sz="2400" b="1" dirty="0">
                <a:solidFill>
                  <a:schemeClr val="bg1"/>
                </a:solidFill>
              </a:rPr>
              <a:t>IBLI Sales/Payout Periods</a:t>
            </a:r>
            <a:endParaRPr lang="en-US" sz="2400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35" name="object 15"/>
          <p:cNvSpPr/>
          <p:nvPr/>
        </p:nvSpPr>
        <p:spPr>
          <a:xfrm>
            <a:off x="5154194" y="664156"/>
            <a:ext cx="858015" cy="804364"/>
          </a:xfrm>
          <a:custGeom>
            <a:avLst/>
            <a:gdLst/>
            <a:ahLst/>
            <a:cxnLst/>
            <a:rect l="l" t="t" r="r" b="b"/>
            <a:pathLst>
              <a:path w="406400" h="469900">
                <a:moveTo>
                  <a:pt x="228600" y="0"/>
                </a:moveTo>
                <a:lnTo>
                  <a:pt x="0" y="0"/>
                </a:lnTo>
                <a:lnTo>
                  <a:pt x="177673" y="469900"/>
                </a:lnTo>
                <a:lnTo>
                  <a:pt x="406273" y="469900"/>
                </a:lnTo>
                <a:lnTo>
                  <a:pt x="22860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165" y="1593515"/>
            <a:ext cx="3325100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Content Placeholder 9"/>
          <p:cNvSpPr txBox="1">
            <a:spLocks/>
          </p:cNvSpPr>
          <p:nvPr/>
        </p:nvSpPr>
        <p:spPr>
          <a:xfrm>
            <a:off x="95241" y="1726906"/>
            <a:ext cx="3108607" cy="4155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indent="0" algn="l" defTabSz="914400" rtl="0" eaLnBrk="1" latinLnBrk="0" hangingPunct="1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  <a:defRPr sz="3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buFont typeface="Wingdings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600" b="1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What is the connection between the index and insurance payouts?</a:t>
            </a:r>
          </a:p>
          <a:p>
            <a:pPr marL="285750" indent="-285750">
              <a:lnSpc>
                <a:spcPct val="100000"/>
              </a:lnSpc>
              <a:buClr>
                <a:srgbClr val="72201E"/>
              </a:buClr>
              <a:buFont typeface="Arial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If the index shows that the forage availability at the end of the rainy period falls below the 20</a:t>
            </a:r>
            <a:r>
              <a:rPr lang="en-US" sz="1600" baseline="300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th</a:t>
            </a:r>
            <a:r>
              <a:rPr lang="en-US" sz="16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 percentile, history suggests that there will be drought and a payout should be made to enable pastoralists to protect their herd.  </a:t>
            </a:r>
          </a:p>
          <a:p>
            <a:pPr marL="457200" lvl="1" indent="0">
              <a:buClr>
                <a:srgbClr val="72201E"/>
              </a:buClr>
              <a:buNone/>
            </a:pPr>
            <a:endParaRPr lang="en-US" sz="1600" dirty="0" smtClean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>
              <a:lnSpc>
                <a:spcPct val="100000"/>
              </a:lnSpc>
              <a:buClr>
                <a:srgbClr val="72201E"/>
              </a:buClr>
            </a:pPr>
            <a:r>
              <a:rPr lang="en-US" sz="16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The 20</a:t>
            </a:r>
            <a:r>
              <a:rPr lang="en-US" sz="1600" baseline="300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th</a:t>
            </a:r>
            <a:r>
              <a:rPr lang="en-US" sz="16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 percentile is the ‘Trigger’ level for the IBLI Asset Protection Contract.</a:t>
            </a:r>
          </a:p>
          <a:p>
            <a:pPr lvl="1">
              <a:buClr>
                <a:srgbClr val="72201E"/>
              </a:buClr>
              <a:buFont typeface="Calibri" pitchFamily="34" charset="0"/>
              <a:buChar char="•"/>
            </a:pP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3997093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677" y="8426"/>
            <a:ext cx="8960132" cy="60129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-1351"/>
            <a:ext cx="9122017" cy="6679148"/>
          </a:xfrm>
          <a:custGeom>
            <a:avLst/>
            <a:gdLst/>
            <a:ahLst/>
            <a:cxnLst/>
            <a:rect l="l" t="t" r="r" b="b"/>
            <a:pathLst>
              <a:path w="8925560" h="6840220">
                <a:moveTo>
                  <a:pt x="8925255" y="6840004"/>
                </a:moveTo>
                <a:lnTo>
                  <a:pt x="0" y="6840004"/>
                </a:lnTo>
                <a:lnTo>
                  <a:pt x="0" y="0"/>
                </a:lnTo>
                <a:lnTo>
                  <a:pt x="8925255" y="0"/>
                </a:lnTo>
                <a:lnTo>
                  <a:pt x="8925255" y="6840004"/>
                </a:lnTo>
                <a:close/>
              </a:path>
            </a:pathLst>
          </a:custGeom>
          <a:solidFill>
            <a:srgbClr val="034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45963" y="222167"/>
            <a:ext cx="1439999" cy="3771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3"/>
          <p:cNvSpPr/>
          <p:nvPr/>
        </p:nvSpPr>
        <p:spPr>
          <a:xfrm>
            <a:off x="24497" y="4862810"/>
            <a:ext cx="9099345" cy="1994194"/>
          </a:xfrm>
          <a:custGeom>
            <a:avLst/>
            <a:gdLst/>
            <a:ahLst/>
            <a:cxnLst/>
            <a:rect l="l" t="t" r="r" b="b"/>
            <a:pathLst>
              <a:path w="8940800" h="2043429">
                <a:moveTo>
                  <a:pt x="3594" y="779576"/>
                </a:moveTo>
                <a:lnTo>
                  <a:pt x="0" y="2043252"/>
                </a:lnTo>
                <a:lnTo>
                  <a:pt x="8940800" y="2043252"/>
                </a:lnTo>
                <a:lnTo>
                  <a:pt x="8940800" y="900036"/>
                </a:lnTo>
                <a:lnTo>
                  <a:pt x="124091" y="900036"/>
                </a:lnTo>
                <a:lnTo>
                  <a:pt x="77301" y="890531"/>
                </a:lnTo>
                <a:lnTo>
                  <a:pt x="38987" y="864652"/>
                </a:lnTo>
                <a:lnTo>
                  <a:pt x="13101" y="826350"/>
                </a:lnTo>
                <a:lnTo>
                  <a:pt x="3594" y="779576"/>
                </a:lnTo>
                <a:close/>
              </a:path>
              <a:path w="8940800" h="2043429">
                <a:moveTo>
                  <a:pt x="8940800" y="0"/>
                </a:moveTo>
                <a:lnTo>
                  <a:pt x="8936774" y="0"/>
                </a:lnTo>
                <a:lnTo>
                  <a:pt x="8926236" y="45412"/>
                </a:lnTo>
                <a:lnTo>
                  <a:pt x="8900210" y="82467"/>
                </a:lnTo>
                <a:lnTo>
                  <a:pt x="8862393" y="107434"/>
                </a:lnTo>
                <a:lnTo>
                  <a:pt x="8816479" y="116586"/>
                </a:lnTo>
                <a:lnTo>
                  <a:pt x="7164146" y="116586"/>
                </a:lnTo>
                <a:lnTo>
                  <a:pt x="7123562" y="117410"/>
                </a:lnTo>
                <a:lnTo>
                  <a:pt x="7081777" y="122358"/>
                </a:lnTo>
                <a:lnTo>
                  <a:pt x="7039453" y="135141"/>
                </a:lnTo>
                <a:lnTo>
                  <a:pt x="6997253" y="159470"/>
                </a:lnTo>
                <a:lnTo>
                  <a:pt x="6955840" y="199059"/>
                </a:lnTo>
                <a:lnTo>
                  <a:pt x="6362128" y="817562"/>
                </a:lnTo>
                <a:lnTo>
                  <a:pt x="6329751" y="851750"/>
                </a:lnTo>
                <a:lnTo>
                  <a:pt x="6291814" y="875071"/>
                </a:lnTo>
                <a:lnTo>
                  <a:pt x="6249233" y="889545"/>
                </a:lnTo>
                <a:lnTo>
                  <a:pt x="6202926" y="897194"/>
                </a:lnTo>
                <a:lnTo>
                  <a:pt x="6153810" y="900036"/>
                </a:lnTo>
                <a:lnTo>
                  <a:pt x="8940800" y="900036"/>
                </a:lnTo>
                <a:lnTo>
                  <a:pt x="8940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6"/>
          <p:cNvSpPr/>
          <p:nvPr/>
        </p:nvSpPr>
        <p:spPr>
          <a:xfrm>
            <a:off x="7309522" y="5725642"/>
            <a:ext cx="1499387" cy="9535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7"/>
          <p:cNvSpPr/>
          <p:nvPr/>
        </p:nvSpPr>
        <p:spPr>
          <a:xfrm>
            <a:off x="4366114" y="6049370"/>
            <a:ext cx="1090502" cy="979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8"/>
          <p:cNvSpPr/>
          <p:nvPr/>
        </p:nvSpPr>
        <p:spPr>
          <a:xfrm>
            <a:off x="4366114" y="6265869"/>
            <a:ext cx="1093520" cy="2478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9"/>
          <p:cNvSpPr/>
          <p:nvPr/>
        </p:nvSpPr>
        <p:spPr>
          <a:xfrm>
            <a:off x="3657600" y="5951541"/>
            <a:ext cx="633996" cy="6286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0"/>
          <p:cNvSpPr/>
          <p:nvPr/>
        </p:nvSpPr>
        <p:spPr>
          <a:xfrm>
            <a:off x="677346" y="5881949"/>
            <a:ext cx="1154849" cy="7418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Rectangle 25"/>
          <p:cNvSpPr/>
          <p:nvPr/>
        </p:nvSpPr>
        <p:spPr>
          <a:xfrm>
            <a:off x="6477000" y="5662931"/>
            <a:ext cx="26670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4"/>
          <p:cNvSpPr/>
          <p:nvPr/>
        </p:nvSpPr>
        <p:spPr>
          <a:xfrm>
            <a:off x="6261" y="6751434"/>
            <a:ext cx="4566285" cy="89535"/>
          </a:xfrm>
          <a:custGeom>
            <a:avLst/>
            <a:gdLst/>
            <a:ahLst/>
            <a:cxnLst/>
            <a:rect l="l" t="t" r="r" b="b"/>
            <a:pathLst>
              <a:path w="4566285" h="89534">
                <a:moveTo>
                  <a:pt x="4565738" y="0"/>
                </a:moveTo>
                <a:lnTo>
                  <a:pt x="0" y="0"/>
                </a:lnTo>
                <a:lnTo>
                  <a:pt x="0" y="89331"/>
                </a:lnTo>
                <a:lnTo>
                  <a:pt x="4565738" y="89331"/>
                </a:lnTo>
                <a:lnTo>
                  <a:pt x="4565738" y="0"/>
                </a:lnTo>
                <a:close/>
              </a:path>
            </a:pathLst>
          </a:custGeom>
          <a:solidFill>
            <a:srgbClr val="E224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5"/>
          <p:cNvSpPr/>
          <p:nvPr/>
        </p:nvSpPr>
        <p:spPr>
          <a:xfrm>
            <a:off x="4572000" y="6751434"/>
            <a:ext cx="4566285" cy="89535"/>
          </a:xfrm>
          <a:custGeom>
            <a:avLst/>
            <a:gdLst/>
            <a:ahLst/>
            <a:cxnLst/>
            <a:rect l="l" t="t" r="r" b="b"/>
            <a:pathLst>
              <a:path w="4566284" h="89534">
                <a:moveTo>
                  <a:pt x="4565726" y="0"/>
                </a:moveTo>
                <a:lnTo>
                  <a:pt x="0" y="0"/>
                </a:lnTo>
                <a:lnTo>
                  <a:pt x="0" y="89331"/>
                </a:lnTo>
                <a:lnTo>
                  <a:pt x="4565726" y="89331"/>
                </a:lnTo>
                <a:lnTo>
                  <a:pt x="4565726" y="0"/>
                </a:lnTo>
                <a:close/>
              </a:path>
            </a:pathLst>
          </a:custGeom>
          <a:solidFill>
            <a:srgbClr val="203B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13"/>
          <p:cNvSpPr/>
          <p:nvPr/>
        </p:nvSpPr>
        <p:spPr>
          <a:xfrm>
            <a:off x="45171" y="686607"/>
            <a:ext cx="5538031" cy="759462"/>
          </a:xfrm>
          <a:custGeom>
            <a:avLst/>
            <a:gdLst/>
            <a:ahLst/>
            <a:cxnLst/>
            <a:rect l="l" t="t" r="r" b="b"/>
            <a:pathLst>
              <a:path w="4795520" h="469900">
                <a:moveTo>
                  <a:pt x="4618075" y="0"/>
                </a:moveTo>
                <a:lnTo>
                  <a:pt x="0" y="0"/>
                </a:lnTo>
                <a:lnTo>
                  <a:pt x="0" y="469900"/>
                </a:lnTo>
                <a:lnTo>
                  <a:pt x="4794961" y="469900"/>
                </a:lnTo>
                <a:lnTo>
                  <a:pt x="461807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r>
              <a:rPr lang="en-US" sz="2400" b="1" dirty="0">
                <a:solidFill>
                  <a:schemeClr val="bg1"/>
                </a:solidFill>
              </a:rPr>
              <a:t>Announcing The Index</a:t>
            </a:r>
            <a:endParaRPr lang="en-US" sz="24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35" name="object 15"/>
          <p:cNvSpPr/>
          <p:nvPr/>
        </p:nvSpPr>
        <p:spPr>
          <a:xfrm>
            <a:off x="5154194" y="664156"/>
            <a:ext cx="858015" cy="804364"/>
          </a:xfrm>
          <a:custGeom>
            <a:avLst/>
            <a:gdLst/>
            <a:ahLst/>
            <a:cxnLst/>
            <a:rect l="l" t="t" r="r" b="b"/>
            <a:pathLst>
              <a:path w="406400" h="469900">
                <a:moveTo>
                  <a:pt x="228600" y="0"/>
                </a:moveTo>
                <a:lnTo>
                  <a:pt x="0" y="0"/>
                </a:lnTo>
                <a:lnTo>
                  <a:pt x="177673" y="469900"/>
                </a:lnTo>
                <a:lnTo>
                  <a:pt x="406273" y="469900"/>
                </a:lnTo>
                <a:lnTo>
                  <a:pt x="22860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Content Placeholder 9"/>
          <p:cNvSpPr txBox="1">
            <a:spLocks/>
          </p:cNvSpPr>
          <p:nvPr/>
        </p:nvSpPr>
        <p:spPr>
          <a:xfrm>
            <a:off x="9267" y="1607602"/>
            <a:ext cx="3972704" cy="34612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indent="0" algn="l" defTabSz="914400" rtl="0" eaLnBrk="1" latinLnBrk="0" hangingPunct="1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  <a:defRPr sz="3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buFont typeface="Wingdings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rgbClr val="72201E"/>
              </a:buClr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The seasonal NDVI is compared with values for the same season over the last 14 years and an Index Map is produced</a:t>
            </a:r>
            <a:r>
              <a:rPr lang="en-US" sz="16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.</a:t>
            </a:r>
          </a:p>
          <a:p>
            <a:pPr lvl="1">
              <a:buClr>
                <a:srgbClr val="72201E"/>
              </a:buClr>
              <a:buFont typeface="Arial" charset="0"/>
              <a:buChar char="•"/>
            </a:pPr>
            <a:endParaRPr lang="en-US" sz="16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lvl="1">
              <a:buClr>
                <a:srgbClr val="72201E"/>
              </a:buClr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If the seasonal NDVI for an IBLI unit is as bad as historic seasons which fall below the 20</a:t>
            </a:r>
            <a:r>
              <a:rPr lang="en-US" sz="1600" baseline="300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th</a:t>
            </a:r>
            <a:r>
              <a:rPr lang="en-US" sz="1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 percentile, the Unit is </a:t>
            </a:r>
            <a:r>
              <a:rPr lang="en-GB" sz="16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coloured</a:t>
            </a:r>
            <a:r>
              <a:rPr lang="en-US" sz="16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black</a:t>
            </a:r>
            <a:r>
              <a:rPr lang="en-US" sz="16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.</a:t>
            </a:r>
          </a:p>
          <a:p>
            <a:pPr lvl="1">
              <a:buClr>
                <a:srgbClr val="72201E"/>
              </a:buClr>
              <a:buFont typeface="Arial" charset="0"/>
              <a:buChar char="•"/>
            </a:pPr>
            <a:endParaRPr lang="en-US" sz="16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lvl="1">
              <a:buClr>
                <a:srgbClr val="72201E"/>
              </a:buClr>
              <a:buFont typeface="Arial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Pastoralists in IBLI Units </a:t>
            </a:r>
            <a:r>
              <a:rPr lang="en-GB" sz="16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coloured</a:t>
            </a:r>
            <a:r>
              <a:rPr lang="en-US" sz="16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black are eligible for a payout.</a:t>
            </a:r>
          </a:p>
          <a:p>
            <a:pPr lvl="1">
              <a:buClr>
                <a:srgbClr val="72201E"/>
              </a:buClr>
              <a:buFont typeface="Calibri" pitchFamily="34" charset="0"/>
              <a:buChar char="•"/>
            </a:pPr>
            <a:endParaRPr lang="en-US" sz="1600" dirty="0" smtClean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351" y="1611546"/>
            <a:ext cx="3058938" cy="346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2099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677" y="8426"/>
            <a:ext cx="8960132" cy="60129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61" y="8426"/>
            <a:ext cx="9122017" cy="6679148"/>
          </a:xfrm>
          <a:custGeom>
            <a:avLst/>
            <a:gdLst/>
            <a:ahLst/>
            <a:cxnLst/>
            <a:rect l="l" t="t" r="r" b="b"/>
            <a:pathLst>
              <a:path w="8925560" h="6840220">
                <a:moveTo>
                  <a:pt x="8925255" y="6840004"/>
                </a:moveTo>
                <a:lnTo>
                  <a:pt x="0" y="6840004"/>
                </a:lnTo>
                <a:lnTo>
                  <a:pt x="0" y="0"/>
                </a:lnTo>
                <a:lnTo>
                  <a:pt x="8925255" y="0"/>
                </a:lnTo>
                <a:lnTo>
                  <a:pt x="8925255" y="6840004"/>
                </a:lnTo>
                <a:close/>
              </a:path>
            </a:pathLst>
          </a:custGeom>
          <a:solidFill>
            <a:srgbClr val="034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45963" y="222167"/>
            <a:ext cx="1439999" cy="3771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3"/>
          <p:cNvSpPr/>
          <p:nvPr/>
        </p:nvSpPr>
        <p:spPr>
          <a:xfrm>
            <a:off x="101599" y="4797503"/>
            <a:ext cx="9026679" cy="2043430"/>
          </a:xfrm>
          <a:custGeom>
            <a:avLst/>
            <a:gdLst/>
            <a:ahLst/>
            <a:cxnLst/>
            <a:rect l="l" t="t" r="r" b="b"/>
            <a:pathLst>
              <a:path w="8940800" h="2043429">
                <a:moveTo>
                  <a:pt x="3594" y="779576"/>
                </a:moveTo>
                <a:lnTo>
                  <a:pt x="0" y="2043252"/>
                </a:lnTo>
                <a:lnTo>
                  <a:pt x="8940800" y="2043252"/>
                </a:lnTo>
                <a:lnTo>
                  <a:pt x="8940800" y="900036"/>
                </a:lnTo>
                <a:lnTo>
                  <a:pt x="124091" y="900036"/>
                </a:lnTo>
                <a:lnTo>
                  <a:pt x="77301" y="890531"/>
                </a:lnTo>
                <a:lnTo>
                  <a:pt x="38987" y="864652"/>
                </a:lnTo>
                <a:lnTo>
                  <a:pt x="13101" y="826350"/>
                </a:lnTo>
                <a:lnTo>
                  <a:pt x="3594" y="779576"/>
                </a:lnTo>
                <a:close/>
              </a:path>
              <a:path w="8940800" h="2043429">
                <a:moveTo>
                  <a:pt x="8940800" y="0"/>
                </a:moveTo>
                <a:lnTo>
                  <a:pt x="8936774" y="0"/>
                </a:lnTo>
                <a:lnTo>
                  <a:pt x="8926236" y="45412"/>
                </a:lnTo>
                <a:lnTo>
                  <a:pt x="8900210" y="82467"/>
                </a:lnTo>
                <a:lnTo>
                  <a:pt x="8862393" y="107434"/>
                </a:lnTo>
                <a:lnTo>
                  <a:pt x="8816479" y="116586"/>
                </a:lnTo>
                <a:lnTo>
                  <a:pt x="7164146" y="116586"/>
                </a:lnTo>
                <a:lnTo>
                  <a:pt x="7123562" y="117410"/>
                </a:lnTo>
                <a:lnTo>
                  <a:pt x="7081777" y="122358"/>
                </a:lnTo>
                <a:lnTo>
                  <a:pt x="7039453" y="135141"/>
                </a:lnTo>
                <a:lnTo>
                  <a:pt x="6997253" y="159470"/>
                </a:lnTo>
                <a:lnTo>
                  <a:pt x="6955840" y="199059"/>
                </a:lnTo>
                <a:lnTo>
                  <a:pt x="6362128" y="817562"/>
                </a:lnTo>
                <a:lnTo>
                  <a:pt x="6329751" y="851750"/>
                </a:lnTo>
                <a:lnTo>
                  <a:pt x="6291814" y="875071"/>
                </a:lnTo>
                <a:lnTo>
                  <a:pt x="6249233" y="889545"/>
                </a:lnTo>
                <a:lnTo>
                  <a:pt x="6202926" y="897194"/>
                </a:lnTo>
                <a:lnTo>
                  <a:pt x="6153810" y="900036"/>
                </a:lnTo>
                <a:lnTo>
                  <a:pt x="8940800" y="900036"/>
                </a:lnTo>
                <a:lnTo>
                  <a:pt x="8940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6"/>
          <p:cNvSpPr/>
          <p:nvPr/>
        </p:nvSpPr>
        <p:spPr>
          <a:xfrm>
            <a:off x="7309522" y="5725642"/>
            <a:ext cx="1499387" cy="9535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7"/>
          <p:cNvSpPr/>
          <p:nvPr/>
        </p:nvSpPr>
        <p:spPr>
          <a:xfrm>
            <a:off x="4366114" y="6049370"/>
            <a:ext cx="1090502" cy="979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8"/>
          <p:cNvSpPr/>
          <p:nvPr/>
        </p:nvSpPr>
        <p:spPr>
          <a:xfrm>
            <a:off x="4366114" y="6265869"/>
            <a:ext cx="1093520" cy="2478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9"/>
          <p:cNvSpPr/>
          <p:nvPr/>
        </p:nvSpPr>
        <p:spPr>
          <a:xfrm>
            <a:off x="3657600" y="5951541"/>
            <a:ext cx="633996" cy="6286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0"/>
          <p:cNvSpPr/>
          <p:nvPr/>
        </p:nvSpPr>
        <p:spPr>
          <a:xfrm>
            <a:off x="677346" y="5881949"/>
            <a:ext cx="1154849" cy="74183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Rectangle 25"/>
          <p:cNvSpPr/>
          <p:nvPr/>
        </p:nvSpPr>
        <p:spPr>
          <a:xfrm>
            <a:off x="6477000" y="5662931"/>
            <a:ext cx="26670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4"/>
          <p:cNvSpPr/>
          <p:nvPr/>
        </p:nvSpPr>
        <p:spPr>
          <a:xfrm>
            <a:off x="6261" y="6751434"/>
            <a:ext cx="4566285" cy="89535"/>
          </a:xfrm>
          <a:custGeom>
            <a:avLst/>
            <a:gdLst/>
            <a:ahLst/>
            <a:cxnLst/>
            <a:rect l="l" t="t" r="r" b="b"/>
            <a:pathLst>
              <a:path w="4566285" h="89534">
                <a:moveTo>
                  <a:pt x="4565738" y="0"/>
                </a:moveTo>
                <a:lnTo>
                  <a:pt x="0" y="0"/>
                </a:lnTo>
                <a:lnTo>
                  <a:pt x="0" y="89331"/>
                </a:lnTo>
                <a:lnTo>
                  <a:pt x="4565738" y="89331"/>
                </a:lnTo>
                <a:lnTo>
                  <a:pt x="4565738" y="0"/>
                </a:lnTo>
                <a:close/>
              </a:path>
            </a:pathLst>
          </a:custGeom>
          <a:solidFill>
            <a:srgbClr val="E224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5"/>
          <p:cNvSpPr/>
          <p:nvPr/>
        </p:nvSpPr>
        <p:spPr>
          <a:xfrm>
            <a:off x="4572000" y="6751434"/>
            <a:ext cx="4566285" cy="89535"/>
          </a:xfrm>
          <a:custGeom>
            <a:avLst/>
            <a:gdLst/>
            <a:ahLst/>
            <a:cxnLst/>
            <a:rect l="l" t="t" r="r" b="b"/>
            <a:pathLst>
              <a:path w="4566284" h="89534">
                <a:moveTo>
                  <a:pt x="4565726" y="0"/>
                </a:moveTo>
                <a:lnTo>
                  <a:pt x="0" y="0"/>
                </a:lnTo>
                <a:lnTo>
                  <a:pt x="0" y="89331"/>
                </a:lnTo>
                <a:lnTo>
                  <a:pt x="4565726" y="89331"/>
                </a:lnTo>
                <a:lnTo>
                  <a:pt x="4565726" y="0"/>
                </a:lnTo>
                <a:close/>
              </a:path>
            </a:pathLst>
          </a:custGeom>
          <a:solidFill>
            <a:srgbClr val="203B7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Group 11"/>
          <p:cNvGrpSpPr/>
          <p:nvPr/>
        </p:nvGrpSpPr>
        <p:grpSpPr>
          <a:xfrm>
            <a:off x="83955" y="663455"/>
            <a:ext cx="4848085" cy="533760"/>
            <a:chOff x="83955" y="663455"/>
            <a:chExt cx="4848085" cy="533760"/>
          </a:xfrm>
        </p:grpSpPr>
        <p:sp>
          <p:nvSpPr>
            <p:cNvPr id="29" name="object 13"/>
            <p:cNvSpPr/>
            <p:nvPr/>
          </p:nvSpPr>
          <p:spPr>
            <a:xfrm>
              <a:off x="83955" y="663455"/>
              <a:ext cx="4647734" cy="533760"/>
            </a:xfrm>
            <a:custGeom>
              <a:avLst/>
              <a:gdLst/>
              <a:ahLst/>
              <a:cxnLst/>
              <a:rect l="l" t="t" r="r" b="b"/>
              <a:pathLst>
                <a:path w="4795520" h="469900">
                  <a:moveTo>
                    <a:pt x="4618075" y="0"/>
                  </a:moveTo>
                  <a:lnTo>
                    <a:pt x="0" y="0"/>
                  </a:lnTo>
                  <a:lnTo>
                    <a:pt x="0" y="469900"/>
                  </a:lnTo>
                  <a:lnTo>
                    <a:pt x="4794961" y="469900"/>
                  </a:lnTo>
                  <a:lnTo>
                    <a:pt x="4618075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r>
                <a:rPr lang="en-US" b="1" spc="5" dirty="0" smtClean="0">
                  <a:solidFill>
                    <a:schemeClr val="bg1"/>
                  </a:solidFill>
                  <a:latin typeface="Trebuchet MS"/>
                  <a:cs typeface="Trebuchet MS"/>
                </a:rPr>
                <a:t>About </a:t>
              </a:r>
              <a:r>
                <a:rPr lang="en-US" b="1" spc="5" dirty="0">
                  <a:solidFill>
                    <a:schemeClr val="bg1"/>
                  </a:solidFill>
                  <a:latin typeface="Trebuchet MS"/>
                  <a:cs typeface="Trebuchet MS"/>
                </a:rPr>
                <a:t>Apollo Group 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30" name="object 15"/>
            <p:cNvSpPr/>
            <p:nvPr/>
          </p:nvSpPr>
          <p:spPr>
            <a:xfrm>
              <a:off x="4211960" y="663455"/>
              <a:ext cx="720080" cy="533760"/>
            </a:xfrm>
            <a:custGeom>
              <a:avLst/>
              <a:gdLst/>
              <a:ahLst/>
              <a:cxnLst/>
              <a:rect l="l" t="t" r="r" b="b"/>
              <a:pathLst>
                <a:path w="406400" h="469900">
                  <a:moveTo>
                    <a:pt x="228600" y="0"/>
                  </a:moveTo>
                  <a:lnTo>
                    <a:pt x="0" y="0"/>
                  </a:lnTo>
                  <a:lnTo>
                    <a:pt x="177673" y="469900"/>
                  </a:lnTo>
                  <a:lnTo>
                    <a:pt x="406273" y="4699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12"/>
          <p:cNvSpPr txBox="1">
            <a:spLocks noGrp="1"/>
          </p:cNvSpPr>
          <p:nvPr>
            <p:ph type="body" idx="1"/>
          </p:nvPr>
        </p:nvSpPr>
        <p:spPr>
          <a:xfrm>
            <a:off x="251520" y="1446069"/>
            <a:ext cx="8348141" cy="37712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8800"/>
              </a:lnSpc>
              <a:spcBef>
                <a:spcPts val="100"/>
              </a:spcBef>
            </a:pPr>
            <a:r>
              <a:rPr lang="en-US" dirty="0">
                <a:solidFill>
                  <a:schemeClr val="bg1"/>
                </a:solidFill>
              </a:rPr>
              <a:t>Apollo Group (Apollo Investments Limited) was </a:t>
            </a:r>
            <a:r>
              <a:rPr lang="en-US" dirty="0" smtClean="0">
                <a:solidFill>
                  <a:schemeClr val="bg1"/>
                </a:solidFill>
              </a:rPr>
              <a:t>born </a:t>
            </a:r>
            <a:r>
              <a:rPr lang="en-US" dirty="0">
                <a:solidFill>
                  <a:schemeClr val="bg1"/>
                </a:solidFill>
              </a:rPr>
              <a:t>from </a:t>
            </a:r>
            <a:r>
              <a:rPr lang="en-US" dirty="0" smtClean="0">
                <a:solidFill>
                  <a:schemeClr val="bg1"/>
                </a:solidFill>
              </a:rPr>
              <a:t>a need </a:t>
            </a:r>
            <a:r>
              <a:rPr lang="en-US" dirty="0">
                <a:solidFill>
                  <a:schemeClr val="bg1"/>
                </a:solidFill>
              </a:rPr>
              <a:t>to harness synergies </a:t>
            </a:r>
            <a:r>
              <a:rPr lang="en-US" dirty="0" smtClean="0">
                <a:solidFill>
                  <a:schemeClr val="bg1"/>
                </a:solidFill>
              </a:rPr>
              <a:t>of the wealth creatio</a:t>
            </a:r>
            <a:r>
              <a:rPr lang="en-US" dirty="0" smtClean="0">
                <a:solidFill>
                  <a:schemeClr val="bg1"/>
                </a:solidFill>
              </a:rPr>
              <a:t>n and risk </a:t>
            </a:r>
            <a:r>
              <a:rPr lang="en-US" dirty="0" smtClean="0">
                <a:solidFill>
                  <a:schemeClr val="bg1"/>
                </a:solidFill>
              </a:rPr>
              <a:t>mitigation business. 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Apollo </a:t>
            </a:r>
            <a:r>
              <a:rPr lang="en-US" dirty="0">
                <a:solidFill>
                  <a:schemeClr val="bg1"/>
                </a:solidFill>
              </a:rPr>
              <a:t>Investments Limited (AIL) comprises: 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APA Insurance (Kenya and Uganda)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APA Life Assurance Limited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Apollo Asset Management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Gordon Court Limited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Reliance Insurance </a:t>
            </a:r>
            <a:r>
              <a:rPr lang="en-US" dirty="0" smtClean="0">
                <a:solidFill>
                  <a:schemeClr val="bg1"/>
                </a:solidFill>
              </a:rPr>
              <a:t>(Tanzania) (Associate</a:t>
            </a:r>
            <a:r>
              <a:rPr lang="en-US" dirty="0">
                <a:solidFill>
                  <a:schemeClr val="bg1"/>
                </a:solidFill>
              </a:rPr>
              <a:t>) </a:t>
            </a:r>
          </a:p>
          <a:p>
            <a:pPr marL="469900" marR="5080" indent="-457200">
              <a:lnSpc>
                <a:spcPct val="138800"/>
              </a:lnSpc>
              <a:spcBef>
                <a:spcPts val="100"/>
              </a:spcBef>
              <a:buFont typeface="Arial" charset="0"/>
              <a:buChar char="•"/>
            </a:pPr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369064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677" y="8426"/>
            <a:ext cx="8960132" cy="60129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20910" y="-55362"/>
            <a:ext cx="9122017" cy="6679148"/>
          </a:xfrm>
          <a:custGeom>
            <a:avLst/>
            <a:gdLst/>
            <a:ahLst/>
            <a:cxnLst/>
            <a:rect l="l" t="t" r="r" b="b"/>
            <a:pathLst>
              <a:path w="8925560" h="6840220">
                <a:moveTo>
                  <a:pt x="8925255" y="6840004"/>
                </a:moveTo>
                <a:lnTo>
                  <a:pt x="0" y="6840004"/>
                </a:lnTo>
                <a:lnTo>
                  <a:pt x="0" y="0"/>
                </a:lnTo>
                <a:lnTo>
                  <a:pt x="8925255" y="0"/>
                </a:lnTo>
                <a:lnTo>
                  <a:pt x="8925255" y="6840004"/>
                </a:lnTo>
                <a:close/>
              </a:path>
            </a:pathLst>
          </a:custGeom>
          <a:solidFill>
            <a:srgbClr val="034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45963" y="222167"/>
            <a:ext cx="1439999" cy="3771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3"/>
          <p:cNvSpPr/>
          <p:nvPr/>
        </p:nvSpPr>
        <p:spPr>
          <a:xfrm>
            <a:off x="24497" y="4862810"/>
            <a:ext cx="9099345" cy="1994194"/>
          </a:xfrm>
          <a:custGeom>
            <a:avLst/>
            <a:gdLst/>
            <a:ahLst/>
            <a:cxnLst/>
            <a:rect l="l" t="t" r="r" b="b"/>
            <a:pathLst>
              <a:path w="8940800" h="2043429">
                <a:moveTo>
                  <a:pt x="3594" y="779576"/>
                </a:moveTo>
                <a:lnTo>
                  <a:pt x="0" y="2043252"/>
                </a:lnTo>
                <a:lnTo>
                  <a:pt x="8940800" y="2043252"/>
                </a:lnTo>
                <a:lnTo>
                  <a:pt x="8940800" y="900036"/>
                </a:lnTo>
                <a:lnTo>
                  <a:pt x="124091" y="900036"/>
                </a:lnTo>
                <a:lnTo>
                  <a:pt x="77301" y="890531"/>
                </a:lnTo>
                <a:lnTo>
                  <a:pt x="38987" y="864652"/>
                </a:lnTo>
                <a:lnTo>
                  <a:pt x="13101" y="826350"/>
                </a:lnTo>
                <a:lnTo>
                  <a:pt x="3594" y="779576"/>
                </a:lnTo>
                <a:close/>
              </a:path>
              <a:path w="8940800" h="2043429">
                <a:moveTo>
                  <a:pt x="8940800" y="0"/>
                </a:moveTo>
                <a:lnTo>
                  <a:pt x="8936774" y="0"/>
                </a:lnTo>
                <a:lnTo>
                  <a:pt x="8926236" y="45412"/>
                </a:lnTo>
                <a:lnTo>
                  <a:pt x="8900210" y="82467"/>
                </a:lnTo>
                <a:lnTo>
                  <a:pt x="8862393" y="107434"/>
                </a:lnTo>
                <a:lnTo>
                  <a:pt x="8816479" y="116586"/>
                </a:lnTo>
                <a:lnTo>
                  <a:pt x="7164146" y="116586"/>
                </a:lnTo>
                <a:lnTo>
                  <a:pt x="7123562" y="117410"/>
                </a:lnTo>
                <a:lnTo>
                  <a:pt x="7081777" y="122358"/>
                </a:lnTo>
                <a:lnTo>
                  <a:pt x="7039453" y="135141"/>
                </a:lnTo>
                <a:lnTo>
                  <a:pt x="6997253" y="159470"/>
                </a:lnTo>
                <a:lnTo>
                  <a:pt x="6955840" y="199059"/>
                </a:lnTo>
                <a:lnTo>
                  <a:pt x="6362128" y="817562"/>
                </a:lnTo>
                <a:lnTo>
                  <a:pt x="6329751" y="851750"/>
                </a:lnTo>
                <a:lnTo>
                  <a:pt x="6291814" y="875071"/>
                </a:lnTo>
                <a:lnTo>
                  <a:pt x="6249233" y="889545"/>
                </a:lnTo>
                <a:lnTo>
                  <a:pt x="6202926" y="897194"/>
                </a:lnTo>
                <a:lnTo>
                  <a:pt x="6153810" y="900036"/>
                </a:lnTo>
                <a:lnTo>
                  <a:pt x="8940800" y="900036"/>
                </a:lnTo>
                <a:lnTo>
                  <a:pt x="8940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6"/>
          <p:cNvSpPr/>
          <p:nvPr/>
        </p:nvSpPr>
        <p:spPr>
          <a:xfrm>
            <a:off x="7309522" y="5725642"/>
            <a:ext cx="1499387" cy="9535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7"/>
          <p:cNvSpPr/>
          <p:nvPr/>
        </p:nvSpPr>
        <p:spPr>
          <a:xfrm>
            <a:off x="4366114" y="6049370"/>
            <a:ext cx="1090502" cy="979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8"/>
          <p:cNvSpPr/>
          <p:nvPr/>
        </p:nvSpPr>
        <p:spPr>
          <a:xfrm>
            <a:off x="4366114" y="6265869"/>
            <a:ext cx="1093520" cy="2478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9"/>
          <p:cNvSpPr/>
          <p:nvPr/>
        </p:nvSpPr>
        <p:spPr>
          <a:xfrm>
            <a:off x="3657600" y="5951541"/>
            <a:ext cx="633996" cy="6286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0"/>
          <p:cNvSpPr/>
          <p:nvPr/>
        </p:nvSpPr>
        <p:spPr>
          <a:xfrm>
            <a:off x="677346" y="5881949"/>
            <a:ext cx="1154849" cy="7418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Rectangle 25"/>
          <p:cNvSpPr/>
          <p:nvPr/>
        </p:nvSpPr>
        <p:spPr>
          <a:xfrm>
            <a:off x="6477000" y="5662931"/>
            <a:ext cx="26670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4"/>
          <p:cNvSpPr/>
          <p:nvPr/>
        </p:nvSpPr>
        <p:spPr>
          <a:xfrm>
            <a:off x="6261" y="6751434"/>
            <a:ext cx="4566285" cy="89535"/>
          </a:xfrm>
          <a:custGeom>
            <a:avLst/>
            <a:gdLst/>
            <a:ahLst/>
            <a:cxnLst/>
            <a:rect l="l" t="t" r="r" b="b"/>
            <a:pathLst>
              <a:path w="4566285" h="89534">
                <a:moveTo>
                  <a:pt x="4565738" y="0"/>
                </a:moveTo>
                <a:lnTo>
                  <a:pt x="0" y="0"/>
                </a:lnTo>
                <a:lnTo>
                  <a:pt x="0" y="89331"/>
                </a:lnTo>
                <a:lnTo>
                  <a:pt x="4565738" y="89331"/>
                </a:lnTo>
                <a:lnTo>
                  <a:pt x="4565738" y="0"/>
                </a:lnTo>
                <a:close/>
              </a:path>
            </a:pathLst>
          </a:custGeom>
          <a:solidFill>
            <a:srgbClr val="E224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5"/>
          <p:cNvSpPr/>
          <p:nvPr/>
        </p:nvSpPr>
        <p:spPr>
          <a:xfrm>
            <a:off x="4572000" y="6751434"/>
            <a:ext cx="4566285" cy="89535"/>
          </a:xfrm>
          <a:custGeom>
            <a:avLst/>
            <a:gdLst/>
            <a:ahLst/>
            <a:cxnLst/>
            <a:rect l="l" t="t" r="r" b="b"/>
            <a:pathLst>
              <a:path w="4566284" h="89534">
                <a:moveTo>
                  <a:pt x="4565726" y="0"/>
                </a:moveTo>
                <a:lnTo>
                  <a:pt x="0" y="0"/>
                </a:lnTo>
                <a:lnTo>
                  <a:pt x="0" y="89331"/>
                </a:lnTo>
                <a:lnTo>
                  <a:pt x="4565726" y="89331"/>
                </a:lnTo>
                <a:lnTo>
                  <a:pt x="4565726" y="0"/>
                </a:lnTo>
                <a:close/>
              </a:path>
            </a:pathLst>
          </a:custGeom>
          <a:solidFill>
            <a:srgbClr val="203B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13"/>
          <p:cNvSpPr/>
          <p:nvPr/>
        </p:nvSpPr>
        <p:spPr>
          <a:xfrm>
            <a:off x="45171" y="686607"/>
            <a:ext cx="5538031" cy="759462"/>
          </a:xfrm>
          <a:custGeom>
            <a:avLst/>
            <a:gdLst/>
            <a:ahLst/>
            <a:cxnLst/>
            <a:rect l="l" t="t" r="r" b="b"/>
            <a:pathLst>
              <a:path w="4795520" h="469900">
                <a:moveTo>
                  <a:pt x="4618075" y="0"/>
                </a:moveTo>
                <a:lnTo>
                  <a:pt x="0" y="0"/>
                </a:lnTo>
                <a:lnTo>
                  <a:pt x="0" y="469900"/>
                </a:lnTo>
                <a:lnTo>
                  <a:pt x="4794961" y="469900"/>
                </a:lnTo>
                <a:lnTo>
                  <a:pt x="461807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r>
              <a:rPr lang="en-US" sz="2400" b="1" dirty="0">
                <a:solidFill>
                  <a:schemeClr val="bg1"/>
                </a:solidFill>
              </a:rPr>
              <a:t>From NDVI To Payout </a:t>
            </a:r>
            <a:endParaRPr lang="en-US" sz="24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35" name="object 15"/>
          <p:cNvSpPr/>
          <p:nvPr/>
        </p:nvSpPr>
        <p:spPr>
          <a:xfrm>
            <a:off x="5154194" y="664156"/>
            <a:ext cx="858015" cy="804364"/>
          </a:xfrm>
          <a:custGeom>
            <a:avLst/>
            <a:gdLst/>
            <a:ahLst/>
            <a:cxnLst/>
            <a:rect l="l" t="t" r="r" b="b"/>
            <a:pathLst>
              <a:path w="406400" h="469900">
                <a:moveTo>
                  <a:pt x="228600" y="0"/>
                </a:moveTo>
                <a:lnTo>
                  <a:pt x="0" y="0"/>
                </a:lnTo>
                <a:lnTo>
                  <a:pt x="177673" y="469900"/>
                </a:lnTo>
                <a:lnTo>
                  <a:pt x="406273" y="469900"/>
                </a:lnTo>
                <a:lnTo>
                  <a:pt x="22860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37" y="1598612"/>
            <a:ext cx="7743825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164502" y="5366464"/>
            <a:ext cx="3353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Source: International Livestock Research Institute 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4930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677" y="8426"/>
            <a:ext cx="8960132" cy="60129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-1351"/>
            <a:ext cx="9122017" cy="6679148"/>
          </a:xfrm>
          <a:custGeom>
            <a:avLst/>
            <a:gdLst/>
            <a:ahLst/>
            <a:cxnLst/>
            <a:rect l="l" t="t" r="r" b="b"/>
            <a:pathLst>
              <a:path w="8925560" h="6840220">
                <a:moveTo>
                  <a:pt x="8925255" y="6840004"/>
                </a:moveTo>
                <a:lnTo>
                  <a:pt x="0" y="6840004"/>
                </a:lnTo>
                <a:lnTo>
                  <a:pt x="0" y="0"/>
                </a:lnTo>
                <a:lnTo>
                  <a:pt x="8925255" y="0"/>
                </a:lnTo>
                <a:lnTo>
                  <a:pt x="8925255" y="6840004"/>
                </a:lnTo>
                <a:close/>
              </a:path>
            </a:pathLst>
          </a:custGeom>
          <a:solidFill>
            <a:srgbClr val="034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45963" y="222167"/>
            <a:ext cx="1439999" cy="3771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3"/>
          <p:cNvSpPr/>
          <p:nvPr/>
        </p:nvSpPr>
        <p:spPr>
          <a:xfrm>
            <a:off x="24497" y="4862810"/>
            <a:ext cx="9099345" cy="1994194"/>
          </a:xfrm>
          <a:custGeom>
            <a:avLst/>
            <a:gdLst/>
            <a:ahLst/>
            <a:cxnLst/>
            <a:rect l="l" t="t" r="r" b="b"/>
            <a:pathLst>
              <a:path w="8940800" h="2043429">
                <a:moveTo>
                  <a:pt x="3594" y="779576"/>
                </a:moveTo>
                <a:lnTo>
                  <a:pt x="0" y="2043252"/>
                </a:lnTo>
                <a:lnTo>
                  <a:pt x="8940800" y="2043252"/>
                </a:lnTo>
                <a:lnTo>
                  <a:pt x="8940800" y="900036"/>
                </a:lnTo>
                <a:lnTo>
                  <a:pt x="124091" y="900036"/>
                </a:lnTo>
                <a:lnTo>
                  <a:pt x="77301" y="890531"/>
                </a:lnTo>
                <a:lnTo>
                  <a:pt x="38987" y="864652"/>
                </a:lnTo>
                <a:lnTo>
                  <a:pt x="13101" y="826350"/>
                </a:lnTo>
                <a:lnTo>
                  <a:pt x="3594" y="779576"/>
                </a:lnTo>
                <a:close/>
              </a:path>
              <a:path w="8940800" h="2043429">
                <a:moveTo>
                  <a:pt x="8940800" y="0"/>
                </a:moveTo>
                <a:lnTo>
                  <a:pt x="8936774" y="0"/>
                </a:lnTo>
                <a:lnTo>
                  <a:pt x="8926236" y="45412"/>
                </a:lnTo>
                <a:lnTo>
                  <a:pt x="8900210" y="82467"/>
                </a:lnTo>
                <a:lnTo>
                  <a:pt x="8862393" y="107434"/>
                </a:lnTo>
                <a:lnTo>
                  <a:pt x="8816479" y="116586"/>
                </a:lnTo>
                <a:lnTo>
                  <a:pt x="7164146" y="116586"/>
                </a:lnTo>
                <a:lnTo>
                  <a:pt x="7123562" y="117410"/>
                </a:lnTo>
                <a:lnTo>
                  <a:pt x="7081777" y="122358"/>
                </a:lnTo>
                <a:lnTo>
                  <a:pt x="7039453" y="135141"/>
                </a:lnTo>
                <a:lnTo>
                  <a:pt x="6997253" y="159470"/>
                </a:lnTo>
                <a:lnTo>
                  <a:pt x="6955840" y="199059"/>
                </a:lnTo>
                <a:lnTo>
                  <a:pt x="6362128" y="817562"/>
                </a:lnTo>
                <a:lnTo>
                  <a:pt x="6329751" y="851750"/>
                </a:lnTo>
                <a:lnTo>
                  <a:pt x="6291814" y="875071"/>
                </a:lnTo>
                <a:lnTo>
                  <a:pt x="6249233" y="889545"/>
                </a:lnTo>
                <a:lnTo>
                  <a:pt x="6202926" y="897194"/>
                </a:lnTo>
                <a:lnTo>
                  <a:pt x="6153810" y="900036"/>
                </a:lnTo>
                <a:lnTo>
                  <a:pt x="8940800" y="900036"/>
                </a:lnTo>
                <a:lnTo>
                  <a:pt x="8940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6"/>
          <p:cNvSpPr/>
          <p:nvPr/>
        </p:nvSpPr>
        <p:spPr>
          <a:xfrm>
            <a:off x="7309522" y="5725642"/>
            <a:ext cx="1499387" cy="9535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7"/>
          <p:cNvSpPr/>
          <p:nvPr/>
        </p:nvSpPr>
        <p:spPr>
          <a:xfrm>
            <a:off x="4366114" y="6049370"/>
            <a:ext cx="1090502" cy="979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8"/>
          <p:cNvSpPr/>
          <p:nvPr/>
        </p:nvSpPr>
        <p:spPr>
          <a:xfrm>
            <a:off x="4366114" y="6265869"/>
            <a:ext cx="1093520" cy="2478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9"/>
          <p:cNvSpPr/>
          <p:nvPr/>
        </p:nvSpPr>
        <p:spPr>
          <a:xfrm>
            <a:off x="3657600" y="5951541"/>
            <a:ext cx="633996" cy="6286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0"/>
          <p:cNvSpPr/>
          <p:nvPr/>
        </p:nvSpPr>
        <p:spPr>
          <a:xfrm>
            <a:off x="677346" y="5881949"/>
            <a:ext cx="1154849" cy="7418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Rectangle 25"/>
          <p:cNvSpPr/>
          <p:nvPr/>
        </p:nvSpPr>
        <p:spPr>
          <a:xfrm>
            <a:off x="6477000" y="5662931"/>
            <a:ext cx="26670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4"/>
          <p:cNvSpPr/>
          <p:nvPr/>
        </p:nvSpPr>
        <p:spPr>
          <a:xfrm>
            <a:off x="6261" y="6751434"/>
            <a:ext cx="4566285" cy="89535"/>
          </a:xfrm>
          <a:custGeom>
            <a:avLst/>
            <a:gdLst/>
            <a:ahLst/>
            <a:cxnLst/>
            <a:rect l="l" t="t" r="r" b="b"/>
            <a:pathLst>
              <a:path w="4566285" h="89534">
                <a:moveTo>
                  <a:pt x="4565738" y="0"/>
                </a:moveTo>
                <a:lnTo>
                  <a:pt x="0" y="0"/>
                </a:lnTo>
                <a:lnTo>
                  <a:pt x="0" y="89331"/>
                </a:lnTo>
                <a:lnTo>
                  <a:pt x="4565738" y="89331"/>
                </a:lnTo>
                <a:lnTo>
                  <a:pt x="4565738" y="0"/>
                </a:lnTo>
                <a:close/>
              </a:path>
            </a:pathLst>
          </a:custGeom>
          <a:solidFill>
            <a:srgbClr val="E224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5"/>
          <p:cNvSpPr/>
          <p:nvPr/>
        </p:nvSpPr>
        <p:spPr>
          <a:xfrm>
            <a:off x="4572000" y="6751434"/>
            <a:ext cx="4566285" cy="89535"/>
          </a:xfrm>
          <a:custGeom>
            <a:avLst/>
            <a:gdLst/>
            <a:ahLst/>
            <a:cxnLst/>
            <a:rect l="l" t="t" r="r" b="b"/>
            <a:pathLst>
              <a:path w="4566284" h="89534">
                <a:moveTo>
                  <a:pt x="4565726" y="0"/>
                </a:moveTo>
                <a:lnTo>
                  <a:pt x="0" y="0"/>
                </a:lnTo>
                <a:lnTo>
                  <a:pt x="0" y="89331"/>
                </a:lnTo>
                <a:lnTo>
                  <a:pt x="4565726" y="89331"/>
                </a:lnTo>
                <a:lnTo>
                  <a:pt x="4565726" y="0"/>
                </a:lnTo>
                <a:close/>
              </a:path>
            </a:pathLst>
          </a:custGeom>
          <a:solidFill>
            <a:srgbClr val="203B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13"/>
          <p:cNvSpPr/>
          <p:nvPr/>
        </p:nvSpPr>
        <p:spPr>
          <a:xfrm>
            <a:off x="45171" y="686607"/>
            <a:ext cx="5538031" cy="759462"/>
          </a:xfrm>
          <a:custGeom>
            <a:avLst/>
            <a:gdLst/>
            <a:ahLst/>
            <a:cxnLst/>
            <a:rect l="l" t="t" r="r" b="b"/>
            <a:pathLst>
              <a:path w="4795520" h="469900">
                <a:moveTo>
                  <a:pt x="4618075" y="0"/>
                </a:moveTo>
                <a:lnTo>
                  <a:pt x="0" y="0"/>
                </a:lnTo>
                <a:lnTo>
                  <a:pt x="0" y="469900"/>
                </a:lnTo>
                <a:lnTo>
                  <a:pt x="4794961" y="469900"/>
                </a:lnTo>
                <a:lnTo>
                  <a:pt x="461807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r>
              <a:rPr lang="en-US" sz="24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Payout for KLIP Farmers 2017 </a:t>
            </a:r>
            <a:endParaRPr lang="en-US" sz="24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35" name="object 15"/>
          <p:cNvSpPr/>
          <p:nvPr/>
        </p:nvSpPr>
        <p:spPr>
          <a:xfrm>
            <a:off x="5154194" y="664156"/>
            <a:ext cx="858015" cy="804364"/>
          </a:xfrm>
          <a:custGeom>
            <a:avLst/>
            <a:gdLst/>
            <a:ahLst/>
            <a:cxnLst/>
            <a:rect l="l" t="t" r="r" b="b"/>
            <a:pathLst>
              <a:path w="406400" h="469900">
                <a:moveTo>
                  <a:pt x="228600" y="0"/>
                </a:moveTo>
                <a:lnTo>
                  <a:pt x="0" y="0"/>
                </a:lnTo>
                <a:lnTo>
                  <a:pt x="177673" y="469900"/>
                </a:lnTo>
                <a:lnTo>
                  <a:pt x="406273" y="469900"/>
                </a:lnTo>
                <a:lnTo>
                  <a:pt x="22860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1" y="1542704"/>
            <a:ext cx="5558705" cy="3569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50933"/>
              </p:ext>
            </p:extLst>
          </p:nvPr>
        </p:nvGraphicFramePr>
        <p:xfrm>
          <a:off x="5937202" y="1609905"/>
          <a:ext cx="2758225" cy="311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947"/>
                <a:gridCol w="1351278"/>
              </a:tblGrid>
              <a:tr h="388940">
                <a:tc gridSpan="2">
                  <a:txBody>
                    <a:bodyPr/>
                    <a:lstStyle/>
                    <a:p>
                      <a:r>
                        <a:rPr lang="en-US" sz="9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Payout </a:t>
                      </a:r>
                      <a:r>
                        <a:rPr lang="en-US" sz="9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Amounts </a:t>
                      </a:r>
                    </a:p>
                    <a:p>
                      <a:r>
                        <a:rPr lang="en-US" sz="9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1USD = 103Kes</a:t>
                      </a:r>
                      <a:endParaRPr lang="en-US" sz="9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88940">
                <a:tc>
                  <a:txBody>
                    <a:bodyPr/>
                    <a:lstStyle/>
                    <a:p>
                      <a:r>
                        <a:rPr lang="en-US" sz="9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Isiolo</a:t>
                      </a:r>
                      <a:endParaRPr lang="en-US" sz="9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14,628,600</a:t>
                      </a:r>
                      <a:endParaRPr lang="en-US" sz="9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>
                    <a:noFill/>
                  </a:tcPr>
                </a:tc>
              </a:tr>
              <a:tr h="388940">
                <a:tc>
                  <a:txBody>
                    <a:bodyPr/>
                    <a:lstStyle/>
                    <a:p>
                      <a:r>
                        <a:rPr lang="en-US" sz="9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Mandela</a:t>
                      </a:r>
                      <a:endParaRPr lang="en-US" sz="9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27,042,400</a:t>
                      </a:r>
                      <a:endParaRPr lang="en-US" sz="9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>
                    <a:noFill/>
                  </a:tcPr>
                </a:tc>
              </a:tr>
              <a:tr h="388940">
                <a:tc>
                  <a:txBody>
                    <a:bodyPr/>
                    <a:lstStyle/>
                    <a:p>
                      <a:r>
                        <a:rPr lang="en-US" sz="9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Marsabit</a:t>
                      </a:r>
                      <a:endParaRPr lang="en-US" sz="9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40,091,800</a:t>
                      </a:r>
                      <a:endParaRPr lang="en-US" sz="9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>
                    <a:noFill/>
                  </a:tcPr>
                </a:tc>
              </a:tr>
              <a:tr h="388940">
                <a:tc>
                  <a:txBody>
                    <a:bodyPr/>
                    <a:lstStyle/>
                    <a:p>
                      <a:r>
                        <a:rPr lang="en-US" sz="9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Tana River</a:t>
                      </a:r>
                      <a:endParaRPr lang="en-US" sz="9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60,331,600</a:t>
                      </a:r>
                      <a:endParaRPr lang="en-US" sz="9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>
                    <a:noFill/>
                  </a:tcPr>
                </a:tc>
              </a:tr>
              <a:tr h="388940">
                <a:tc>
                  <a:txBody>
                    <a:bodyPr/>
                    <a:lstStyle/>
                    <a:p>
                      <a:r>
                        <a:rPr lang="en-US" sz="9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Turkana</a:t>
                      </a:r>
                      <a:endParaRPr lang="en-US" sz="9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43,106,700</a:t>
                      </a:r>
                      <a:endParaRPr lang="en-US" sz="9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>
                    <a:noFill/>
                  </a:tcPr>
                </a:tc>
              </a:tr>
              <a:tr h="388940">
                <a:tc>
                  <a:txBody>
                    <a:bodyPr/>
                    <a:lstStyle/>
                    <a:p>
                      <a:r>
                        <a:rPr lang="en-US" sz="9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Wajir</a:t>
                      </a:r>
                      <a:endParaRPr lang="en-US" sz="9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29,566,600</a:t>
                      </a:r>
                      <a:endParaRPr lang="en-US" sz="9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>
                    <a:noFill/>
                  </a:tcPr>
                </a:tc>
              </a:tr>
              <a:tr h="388940">
                <a:tc>
                  <a:txBody>
                    <a:bodyPr/>
                    <a:lstStyle/>
                    <a:p>
                      <a:r>
                        <a:rPr lang="en-US" sz="9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Total</a:t>
                      </a:r>
                      <a:endParaRPr lang="en-US" sz="9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214767,700</a:t>
                      </a:r>
                      <a:endParaRPr lang="en-US" sz="9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14475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677" y="8426"/>
            <a:ext cx="8960132" cy="60129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62208" y="-25785"/>
            <a:ext cx="9122017" cy="6679148"/>
          </a:xfrm>
          <a:custGeom>
            <a:avLst/>
            <a:gdLst/>
            <a:ahLst/>
            <a:cxnLst/>
            <a:rect l="l" t="t" r="r" b="b"/>
            <a:pathLst>
              <a:path w="8925560" h="6840220">
                <a:moveTo>
                  <a:pt x="8925255" y="6840004"/>
                </a:moveTo>
                <a:lnTo>
                  <a:pt x="0" y="6840004"/>
                </a:lnTo>
                <a:lnTo>
                  <a:pt x="0" y="0"/>
                </a:lnTo>
                <a:lnTo>
                  <a:pt x="8925255" y="0"/>
                </a:lnTo>
                <a:lnTo>
                  <a:pt x="8925255" y="6840004"/>
                </a:lnTo>
                <a:close/>
              </a:path>
            </a:pathLst>
          </a:custGeom>
          <a:solidFill>
            <a:srgbClr val="034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45963" y="222167"/>
            <a:ext cx="1439999" cy="3771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3"/>
          <p:cNvSpPr/>
          <p:nvPr/>
        </p:nvSpPr>
        <p:spPr>
          <a:xfrm>
            <a:off x="24497" y="4862810"/>
            <a:ext cx="9099345" cy="1994194"/>
          </a:xfrm>
          <a:custGeom>
            <a:avLst/>
            <a:gdLst/>
            <a:ahLst/>
            <a:cxnLst/>
            <a:rect l="l" t="t" r="r" b="b"/>
            <a:pathLst>
              <a:path w="8940800" h="2043429">
                <a:moveTo>
                  <a:pt x="3594" y="779576"/>
                </a:moveTo>
                <a:lnTo>
                  <a:pt x="0" y="2043252"/>
                </a:lnTo>
                <a:lnTo>
                  <a:pt x="8940800" y="2043252"/>
                </a:lnTo>
                <a:lnTo>
                  <a:pt x="8940800" y="900036"/>
                </a:lnTo>
                <a:lnTo>
                  <a:pt x="124091" y="900036"/>
                </a:lnTo>
                <a:lnTo>
                  <a:pt x="77301" y="890531"/>
                </a:lnTo>
                <a:lnTo>
                  <a:pt x="38987" y="864652"/>
                </a:lnTo>
                <a:lnTo>
                  <a:pt x="13101" y="826350"/>
                </a:lnTo>
                <a:lnTo>
                  <a:pt x="3594" y="779576"/>
                </a:lnTo>
                <a:close/>
              </a:path>
              <a:path w="8940800" h="2043429">
                <a:moveTo>
                  <a:pt x="8940800" y="0"/>
                </a:moveTo>
                <a:lnTo>
                  <a:pt x="8936774" y="0"/>
                </a:lnTo>
                <a:lnTo>
                  <a:pt x="8926236" y="45412"/>
                </a:lnTo>
                <a:lnTo>
                  <a:pt x="8900210" y="82467"/>
                </a:lnTo>
                <a:lnTo>
                  <a:pt x="8862393" y="107434"/>
                </a:lnTo>
                <a:lnTo>
                  <a:pt x="8816479" y="116586"/>
                </a:lnTo>
                <a:lnTo>
                  <a:pt x="7164146" y="116586"/>
                </a:lnTo>
                <a:lnTo>
                  <a:pt x="7123562" y="117410"/>
                </a:lnTo>
                <a:lnTo>
                  <a:pt x="7081777" y="122358"/>
                </a:lnTo>
                <a:lnTo>
                  <a:pt x="7039453" y="135141"/>
                </a:lnTo>
                <a:lnTo>
                  <a:pt x="6997253" y="159470"/>
                </a:lnTo>
                <a:lnTo>
                  <a:pt x="6955840" y="199059"/>
                </a:lnTo>
                <a:lnTo>
                  <a:pt x="6362128" y="817562"/>
                </a:lnTo>
                <a:lnTo>
                  <a:pt x="6329751" y="851750"/>
                </a:lnTo>
                <a:lnTo>
                  <a:pt x="6291814" y="875071"/>
                </a:lnTo>
                <a:lnTo>
                  <a:pt x="6249233" y="889545"/>
                </a:lnTo>
                <a:lnTo>
                  <a:pt x="6202926" y="897194"/>
                </a:lnTo>
                <a:lnTo>
                  <a:pt x="6153810" y="900036"/>
                </a:lnTo>
                <a:lnTo>
                  <a:pt x="8940800" y="900036"/>
                </a:lnTo>
                <a:lnTo>
                  <a:pt x="8940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6"/>
          <p:cNvSpPr/>
          <p:nvPr/>
        </p:nvSpPr>
        <p:spPr>
          <a:xfrm>
            <a:off x="7309522" y="5725642"/>
            <a:ext cx="1499387" cy="9535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7"/>
          <p:cNvSpPr/>
          <p:nvPr/>
        </p:nvSpPr>
        <p:spPr>
          <a:xfrm>
            <a:off x="4366114" y="6049370"/>
            <a:ext cx="1090502" cy="979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8"/>
          <p:cNvSpPr/>
          <p:nvPr/>
        </p:nvSpPr>
        <p:spPr>
          <a:xfrm>
            <a:off x="4366114" y="6265869"/>
            <a:ext cx="1093520" cy="2478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9"/>
          <p:cNvSpPr/>
          <p:nvPr/>
        </p:nvSpPr>
        <p:spPr>
          <a:xfrm>
            <a:off x="3657600" y="5951541"/>
            <a:ext cx="633996" cy="6286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0"/>
          <p:cNvSpPr/>
          <p:nvPr/>
        </p:nvSpPr>
        <p:spPr>
          <a:xfrm>
            <a:off x="677346" y="5881949"/>
            <a:ext cx="1154849" cy="7418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Rectangle 25"/>
          <p:cNvSpPr/>
          <p:nvPr/>
        </p:nvSpPr>
        <p:spPr>
          <a:xfrm>
            <a:off x="6477000" y="5662931"/>
            <a:ext cx="26670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4"/>
          <p:cNvSpPr/>
          <p:nvPr/>
        </p:nvSpPr>
        <p:spPr>
          <a:xfrm>
            <a:off x="6261" y="6751434"/>
            <a:ext cx="4566285" cy="89535"/>
          </a:xfrm>
          <a:custGeom>
            <a:avLst/>
            <a:gdLst/>
            <a:ahLst/>
            <a:cxnLst/>
            <a:rect l="l" t="t" r="r" b="b"/>
            <a:pathLst>
              <a:path w="4566285" h="89534">
                <a:moveTo>
                  <a:pt x="4565738" y="0"/>
                </a:moveTo>
                <a:lnTo>
                  <a:pt x="0" y="0"/>
                </a:lnTo>
                <a:lnTo>
                  <a:pt x="0" y="89331"/>
                </a:lnTo>
                <a:lnTo>
                  <a:pt x="4565738" y="89331"/>
                </a:lnTo>
                <a:lnTo>
                  <a:pt x="4565738" y="0"/>
                </a:lnTo>
                <a:close/>
              </a:path>
            </a:pathLst>
          </a:custGeom>
          <a:solidFill>
            <a:srgbClr val="E224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5"/>
          <p:cNvSpPr/>
          <p:nvPr/>
        </p:nvSpPr>
        <p:spPr>
          <a:xfrm>
            <a:off x="4572000" y="6751434"/>
            <a:ext cx="4566285" cy="89535"/>
          </a:xfrm>
          <a:custGeom>
            <a:avLst/>
            <a:gdLst/>
            <a:ahLst/>
            <a:cxnLst/>
            <a:rect l="l" t="t" r="r" b="b"/>
            <a:pathLst>
              <a:path w="4566284" h="89534">
                <a:moveTo>
                  <a:pt x="4565726" y="0"/>
                </a:moveTo>
                <a:lnTo>
                  <a:pt x="0" y="0"/>
                </a:lnTo>
                <a:lnTo>
                  <a:pt x="0" y="89331"/>
                </a:lnTo>
                <a:lnTo>
                  <a:pt x="4565726" y="89331"/>
                </a:lnTo>
                <a:lnTo>
                  <a:pt x="4565726" y="0"/>
                </a:lnTo>
                <a:close/>
              </a:path>
            </a:pathLst>
          </a:custGeom>
          <a:solidFill>
            <a:srgbClr val="203B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13"/>
          <p:cNvSpPr/>
          <p:nvPr/>
        </p:nvSpPr>
        <p:spPr>
          <a:xfrm>
            <a:off x="45171" y="686607"/>
            <a:ext cx="5538031" cy="759462"/>
          </a:xfrm>
          <a:custGeom>
            <a:avLst/>
            <a:gdLst/>
            <a:ahLst/>
            <a:cxnLst/>
            <a:rect l="l" t="t" r="r" b="b"/>
            <a:pathLst>
              <a:path w="4795520" h="469900">
                <a:moveTo>
                  <a:pt x="4618075" y="0"/>
                </a:moveTo>
                <a:lnTo>
                  <a:pt x="0" y="0"/>
                </a:lnTo>
                <a:lnTo>
                  <a:pt x="0" y="469900"/>
                </a:lnTo>
                <a:lnTo>
                  <a:pt x="4794961" y="469900"/>
                </a:lnTo>
                <a:lnTo>
                  <a:pt x="461807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r>
              <a:rPr lang="en-US" sz="24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2</a:t>
            </a:r>
            <a:r>
              <a:rPr lang="en-US" sz="2400" baseline="300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nd</a:t>
            </a:r>
            <a:r>
              <a:rPr lang="en-US" sz="24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 Payout for </a:t>
            </a:r>
            <a:r>
              <a:rPr lang="en-US" sz="2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KLIP Farmers 2017 </a:t>
            </a:r>
          </a:p>
        </p:txBody>
      </p:sp>
      <p:sp>
        <p:nvSpPr>
          <p:cNvPr id="35" name="object 15"/>
          <p:cNvSpPr/>
          <p:nvPr/>
        </p:nvSpPr>
        <p:spPr>
          <a:xfrm>
            <a:off x="5154194" y="664156"/>
            <a:ext cx="858015" cy="804364"/>
          </a:xfrm>
          <a:custGeom>
            <a:avLst/>
            <a:gdLst/>
            <a:ahLst/>
            <a:cxnLst/>
            <a:rect l="l" t="t" r="r" b="b"/>
            <a:pathLst>
              <a:path w="406400" h="469900">
                <a:moveTo>
                  <a:pt x="228600" y="0"/>
                </a:moveTo>
                <a:lnTo>
                  <a:pt x="0" y="0"/>
                </a:lnTo>
                <a:lnTo>
                  <a:pt x="177673" y="469900"/>
                </a:lnTo>
                <a:lnTo>
                  <a:pt x="406273" y="469900"/>
                </a:lnTo>
                <a:lnTo>
                  <a:pt x="22860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Picture 4" descr="image00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5" y="1537602"/>
            <a:ext cx="5474624" cy="3770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533618"/>
              </p:ext>
            </p:extLst>
          </p:nvPr>
        </p:nvGraphicFramePr>
        <p:xfrm>
          <a:off x="5851655" y="1468345"/>
          <a:ext cx="2536769" cy="3149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3984"/>
                <a:gridCol w="1242785"/>
              </a:tblGrid>
              <a:tr h="362065">
                <a:tc gridSpan="2">
                  <a:txBody>
                    <a:bodyPr/>
                    <a:lstStyle/>
                    <a:p>
                      <a:r>
                        <a:rPr lang="en-US" sz="14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Payout Amounts</a:t>
                      </a:r>
                      <a:endParaRPr lang="en-US" sz="14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62065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Isiolo</a:t>
                      </a:r>
                      <a:endParaRPr lang="en-US" sz="14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65,503,200</a:t>
                      </a:r>
                      <a:endParaRPr lang="en-US" sz="14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>
                    <a:noFill/>
                  </a:tcPr>
                </a:tc>
              </a:tr>
              <a:tr h="362065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Mandela</a:t>
                      </a:r>
                      <a:endParaRPr lang="en-US" sz="14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26,317,200</a:t>
                      </a:r>
                      <a:endParaRPr lang="en-US" sz="14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>
                    <a:noFill/>
                  </a:tcPr>
                </a:tc>
              </a:tr>
              <a:tr h="362065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Marsabit</a:t>
                      </a:r>
                      <a:endParaRPr lang="en-US" sz="14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45,934,000</a:t>
                      </a:r>
                      <a:endParaRPr lang="en-US" sz="14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>
                    <a:noFill/>
                  </a:tcPr>
                </a:tc>
              </a:tr>
              <a:tr h="362065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Tana River</a:t>
                      </a:r>
                      <a:endParaRPr lang="en-US" sz="14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78,937,600</a:t>
                      </a:r>
                      <a:endParaRPr lang="en-US" sz="14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>
                    <a:noFill/>
                  </a:tcPr>
                </a:tc>
              </a:tr>
              <a:tr h="362065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Turkana</a:t>
                      </a:r>
                      <a:endParaRPr lang="en-US" sz="14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59,915,800</a:t>
                      </a:r>
                      <a:endParaRPr lang="en-US" sz="14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>
                    <a:noFill/>
                  </a:tcPr>
                </a:tc>
              </a:tr>
              <a:tr h="362065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Wajir</a:t>
                      </a:r>
                      <a:endParaRPr lang="en-US" sz="14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42,583,800</a:t>
                      </a:r>
                      <a:endParaRPr lang="en-US" sz="14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>
                    <a:noFill/>
                  </a:tcPr>
                </a:tc>
              </a:tr>
              <a:tr h="615510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Total</a:t>
                      </a:r>
                      <a:endParaRPr lang="en-US" sz="14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319,191,000</a:t>
                      </a:r>
                      <a:endParaRPr lang="en-US" sz="14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164502" y="5366464"/>
            <a:ext cx="14505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Source: Daily Nation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19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677" y="8426"/>
            <a:ext cx="8960132" cy="60129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740" y="15230"/>
            <a:ext cx="9122017" cy="6679148"/>
          </a:xfrm>
          <a:custGeom>
            <a:avLst/>
            <a:gdLst/>
            <a:ahLst/>
            <a:cxnLst/>
            <a:rect l="l" t="t" r="r" b="b"/>
            <a:pathLst>
              <a:path w="8925560" h="6840220">
                <a:moveTo>
                  <a:pt x="8925255" y="6840004"/>
                </a:moveTo>
                <a:lnTo>
                  <a:pt x="0" y="6840004"/>
                </a:lnTo>
                <a:lnTo>
                  <a:pt x="0" y="0"/>
                </a:lnTo>
                <a:lnTo>
                  <a:pt x="8925255" y="0"/>
                </a:lnTo>
                <a:lnTo>
                  <a:pt x="8925255" y="6840004"/>
                </a:lnTo>
                <a:close/>
              </a:path>
            </a:pathLst>
          </a:custGeom>
          <a:solidFill>
            <a:srgbClr val="034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45963" y="222167"/>
            <a:ext cx="1439999" cy="3771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3"/>
          <p:cNvSpPr/>
          <p:nvPr/>
        </p:nvSpPr>
        <p:spPr>
          <a:xfrm>
            <a:off x="22251" y="4881226"/>
            <a:ext cx="9099345" cy="1994194"/>
          </a:xfrm>
          <a:custGeom>
            <a:avLst/>
            <a:gdLst/>
            <a:ahLst/>
            <a:cxnLst/>
            <a:rect l="l" t="t" r="r" b="b"/>
            <a:pathLst>
              <a:path w="8940800" h="2043429">
                <a:moveTo>
                  <a:pt x="3594" y="779576"/>
                </a:moveTo>
                <a:lnTo>
                  <a:pt x="0" y="2043252"/>
                </a:lnTo>
                <a:lnTo>
                  <a:pt x="8940800" y="2043252"/>
                </a:lnTo>
                <a:lnTo>
                  <a:pt x="8940800" y="900036"/>
                </a:lnTo>
                <a:lnTo>
                  <a:pt x="124091" y="900036"/>
                </a:lnTo>
                <a:lnTo>
                  <a:pt x="77301" y="890531"/>
                </a:lnTo>
                <a:lnTo>
                  <a:pt x="38987" y="864652"/>
                </a:lnTo>
                <a:lnTo>
                  <a:pt x="13101" y="826350"/>
                </a:lnTo>
                <a:lnTo>
                  <a:pt x="3594" y="779576"/>
                </a:lnTo>
                <a:close/>
              </a:path>
              <a:path w="8940800" h="2043429">
                <a:moveTo>
                  <a:pt x="8940800" y="0"/>
                </a:moveTo>
                <a:lnTo>
                  <a:pt x="8936774" y="0"/>
                </a:lnTo>
                <a:lnTo>
                  <a:pt x="8926236" y="45412"/>
                </a:lnTo>
                <a:lnTo>
                  <a:pt x="8900210" y="82467"/>
                </a:lnTo>
                <a:lnTo>
                  <a:pt x="8862393" y="107434"/>
                </a:lnTo>
                <a:lnTo>
                  <a:pt x="8816479" y="116586"/>
                </a:lnTo>
                <a:lnTo>
                  <a:pt x="7164146" y="116586"/>
                </a:lnTo>
                <a:lnTo>
                  <a:pt x="7123562" y="117410"/>
                </a:lnTo>
                <a:lnTo>
                  <a:pt x="7081777" y="122358"/>
                </a:lnTo>
                <a:lnTo>
                  <a:pt x="7039453" y="135141"/>
                </a:lnTo>
                <a:lnTo>
                  <a:pt x="6997253" y="159470"/>
                </a:lnTo>
                <a:lnTo>
                  <a:pt x="6955840" y="199059"/>
                </a:lnTo>
                <a:lnTo>
                  <a:pt x="6362128" y="817562"/>
                </a:lnTo>
                <a:lnTo>
                  <a:pt x="6329751" y="851750"/>
                </a:lnTo>
                <a:lnTo>
                  <a:pt x="6291814" y="875071"/>
                </a:lnTo>
                <a:lnTo>
                  <a:pt x="6249233" y="889545"/>
                </a:lnTo>
                <a:lnTo>
                  <a:pt x="6202926" y="897194"/>
                </a:lnTo>
                <a:lnTo>
                  <a:pt x="6153810" y="900036"/>
                </a:lnTo>
                <a:lnTo>
                  <a:pt x="8940800" y="900036"/>
                </a:lnTo>
                <a:lnTo>
                  <a:pt x="8940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6"/>
          <p:cNvSpPr/>
          <p:nvPr/>
        </p:nvSpPr>
        <p:spPr>
          <a:xfrm>
            <a:off x="7309522" y="5725642"/>
            <a:ext cx="1499387" cy="9535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7"/>
          <p:cNvSpPr/>
          <p:nvPr/>
        </p:nvSpPr>
        <p:spPr>
          <a:xfrm>
            <a:off x="4366114" y="6049370"/>
            <a:ext cx="1090502" cy="979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8"/>
          <p:cNvSpPr/>
          <p:nvPr/>
        </p:nvSpPr>
        <p:spPr>
          <a:xfrm>
            <a:off x="4366114" y="6265869"/>
            <a:ext cx="1093520" cy="2478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9"/>
          <p:cNvSpPr/>
          <p:nvPr/>
        </p:nvSpPr>
        <p:spPr>
          <a:xfrm>
            <a:off x="3657600" y="5951541"/>
            <a:ext cx="633996" cy="6286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0"/>
          <p:cNvSpPr/>
          <p:nvPr/>
        </p:nvSpPr>
        <p:spPr>
          <a:xfrm>
            <a:off x="677346" y="5881949"/>
            <a:ext cx="1154849" cy="7418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Rectangle 25"/>
          <p:cNvSpPr/>
          <p:nvPr/>
        </p:nvSpPr>
        <p:spPr>
          <a:xfrm>
            <a:off x="6477000" y="5662931"/>
            <a:ext cx="26670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4"/>
          <p:cNvSpPr/>
          <p:nvPr/>
        </p:nvSpPr>
        <p:spPr>
          <a:xfrm>
            <a:off x="6261" y="6751434"/>
            <a:ext cx="4566285" cy="89535"/>
          </a:xfrm>
          <a:custGeom>
            <a:avLst/>
            <a:gdLst/>
            <a:ahLst/>
            <a:cxnLst/>
            <a:rect l="l" t="t" r="r" b="b"/>
            <a:pathLst>
              <a:path w="4566285" h="89534">
                <a:moveTo>
                  <a:pt x="4565738" y="0"/>
                </a:moveTo>
                <a:lnTo>
                  <a:pt x="0" y="0"/>
                </a:lnTo>
                <a:lnTo>
                  <a:pt x="0" y="89331"/>
                </a:lnTo>
                <a:lnTo>
                  <a:pt x="4565738" y="89331"/>
                </a:lnTo>
                <a:lnTo>
                  <a:pt x="4565738" y="0"/>
                </a:lnTo>
                <a:close/>
              </a:path>
            </a:pathLst>
          </a:custGeom>
          <a:solidFill>
            <a:srgbClr val="E224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5"/>
          <p:cNvSpPr/>
          <p:nvPr/>
        </p:nvSpPr>
        <p:spPr>
          <a:xfrm>
            <a:off x="4572000" y="6751434"/>
            <a:ext cx="4566285" cy="89535"/>
          </a:xfrm>
          <a:custGeom>
            <a:avLst/>
            <a:gdLst/>
            <a:ahLst/>
            <a:cxnLst/>
            <a:rect l="l" t="t" r="r" b="b"/>
            <a:pathLst>
              <a:path w="4566284" h="89534">
                <a:moveTo>
                  <a:pt x="4565726" y="0"/>
                </a:moveTo>
                <a:lnTo>
                  <a:pt x="0" y="0"/>
                </a:lnTo>
                <a:lnTo>
                  <a:pt x="0" y="89331"/>
                </a:lnTo>
                <a:lnTo>
                  <a:pt x="4565726" y="89331"/>
                </a:lnTo>
                <a:lnTo>
                  <a:pt x="4565726" y="0"/>
                </a:lnTo>
                <a:close/>
              </a:path>
            </a:pathLst>
          </a:custGeom>
          <a:solidFill>
            <a:srgbClr val="203B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13"/>
          <p:cNvSpPr/>
          <p:nvPr/>
        </p:nvSpPr>
        <p:spPr>
          <a:xfrm>
            <a:off x="45171" y="686607"/>
            <a:ext cx="5538031" cy="759462"/>
          </a:xfrm>
          <a:custGeom>
            <a:avLst/>
            <a:gdLst/>
            <a:ahLst/>
            <a:cxnLst/>
            <a:rect l="l" t="t" r="r" b="b"/>
            <a:pathLst>
              <a:path w="4795520" h="469900">
                <a:moveTo>
                  <a:pt x="4618075" y="0"/>
                </a:moveTo>
                <a:lnTo>
                  <a:pt x="0" y="0"/>
                </a:lnTo>
                <a:lnTo>
                  <a:pt x="0" y="469900"/>
                </a:lnTo>
                <a:lnTo>
                  <a:pt x="4794961" y="469900"/>
                </a:lnTo>
                <a:lnTo>
                  <a:pt x="461807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Opportunity</a:t>
            </a:r>
            <a:endParaRPr lang="en-US" sz="2400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35" name="object 15"/>
          <p:cNvSpPr/>
          <p:nvPr/>
        </p:nvSpPr>
        <p:spPr>
          <a:xfrm>
            <a:off x="5154194" y="664156"/>
            <a:ext cx="858015" cy="804364"/>
          </a:xfrm>
          <a:custGeom>
            <a:avLst/>
            <a:gdLst/>
            <a:ahLst/>
            <a:cxnLst/>
            <a:rect l="l" t="t" r="r" b="b"/>
            <a:pathLst>
              <a:path w="406400" h="469900">
                <a:moveTo>
                  <a:pt x="228600" y="0"/>
                </a:moveTo>
                <a:lnTo>
                  <a:pt x="0" y="0"/>
                </a:lnTo>
                <a:lnTo>
                  <a:pt x="177673" y="469900"/>
                </a:lnTo>
                <a:lnTo>
                  <a:pt x="406273" y="469900"/>
                </a:lnTo>
                <a:lnTo>
                  <a:pt x="22860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347728" y="1584147"/>
            <a:ext cx="7536639" cy="311639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000" b="0" i="0">
                <a:solidFill>
                  <a:srgbClr val="1D1D1B"/>
                </a:solidFill>
                <a:latin typeface="Trebuchet MS"/>
                <a:ea typeface="+mn-ea"/>
                <a:cs typeface="Trebuchet MS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Partnership </a:t>
            </a:r>
            <a:r>
              <a:rPr lang="en-US" sz="18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between Swiss Re, </a:t>
            </a:r>
            <a:r>
              <a:rPr lang="en-US" sz="1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APA and the KRCS represents a win-win opportunity: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i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KRCS will enhance its disaster response by improving its disaster risk management mechanisms as well as its efficiency and effectiveness</a:t>
            </a:r>
            <a:r>
              <a:rPr lang="en-US" sz="1600" i="1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. </a:t>
            </a:r>
            <a:endParaRPr lang="en-US" sz="1600" i="1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i="1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Swiss Re brings in its expertise, modelling, technical and financial ability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i="1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APA </a:t>
            </a:r>
            <a:r>
              <a:rPr lang="en-US" sz="1600" i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and its service providers can ultimately enjoy new business </a:t>
            </a:r>
            <a:r>
              <a:rPr lang="en-US" sz="1600" i="1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opportunities </a:t>
            </a:r>
            <a:r>
              <a:rPr lang="en-US" sz="1600" i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and deepen insurance penetration thereby increasing its portfolio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1600" i="1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18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KRCS </a:t>
            </a:r>
            <a:r>
              <a:rPr lang="en-US" sz="1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has an opportunity to enhance its incentive structures for its volunteers while expanding its basket of disaster response strategies</a:t>
            </a:r>
          </a:p>
          <a:p>
            <a:endParaRPr lang="en-US" sz="1600" kern="0" dirty="0"/>
          </a:p>
        </p:txBody>
      </p:sp>
    </p:spTree>
    <p:extLst>
      <p:ext uri="{BB962C8B-B14F-4D97-AF65-F5344CB8AC3E}">
        <p14:creationId xmlns:p14="http://schemas.microsoft.com/office/powerpoint/2010/main" val="17013255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677" y="8426"/>
            <a:ext cx="8960132" cy="60129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-13323"/>
            <a:ext cx="9122017" cy="6679148"/>
          </a:xfrm>
          <a:custGeom>
            <a:avLst/>
            <a:gdLst/>
            <a:ahLst/>
            <a:cxnLst/>
            <a:rect l="l" t="t" r="r" b="b"/>
            <a:pathLst>
              <a:path w="8925560" h="6840220">
                <a:moveTo>
                  <a:pt x="8925255" y="6840004"/>
                </a:moveTo>
                <a:lnTo>
                  <a:pt x="0" y="6840004"/>
                </a:lnTo>
                <a:lnTo>
                  <a:pt x="0" y="0"/>
                </a:lnTo>
                <a:lnTo>
                  <a:pt x="8925255" y="0"/>
                </a:lnTo>
                <a:lnTo>
                  <a:pt x="8925255" y="6840004"/>
                </a:lnTo>
                <a:close/>
              </a:path>
            </a:pathLst>
          </a:custGeom>
          <a:solidFill>
            <a:srgbClr val="034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45963" y="222167"/>
            <a:ext cx="1439999" cy="3771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3"/>
          <p:cNvSpPr/>
          <p:nvPr/>
        </p:nvSpPr>
        <p:spPr>
          <a:xfrm>
            <a:off x="24497" y="4862810"/>
            <a:ext cx="9099345" cy="1994194"/>
          </a:xfrm>
          <a:custGeom>
            <a:avLst/>
            <a:gdLst/>
            <a:ahLst/>
            <a:cxnLst/>
            <a:rect l="l" t="t" r="r" b="b"/>
            <a:pathLst>
              <a:path w="8940800" h="2043429">
                <a:moveTo>
                  <a:pt x="3594" y="779576"/>
                </a:moveTo>
                <a:lnTo>
                  <a:pt x="0" y="2043252"/>
                </a:lnTo>
                <a:lnTo>
                  <a:pt x="8940800" y="2043252"/>
                </a:lnTo>
                <a:lnTo>
                  <a:pt x="8940800" y="900036"/>
                </a:lnTo>
                <a:lnTo>
                  <a:pt x="124091" y="900036"/>
                </a:lnTo>
                <a:lnTo>
                  <a:pt x="77301" y="890531"/>
                </a:lnTo>
                <a:lnTo>
                  <a:pt x="38987" y="864652"/>
                </a:lnTo>
                <a:lnTo>
                  <a:pt x="13101" y="826350"/>
                </a:lnTo>
                <a:lnTo>
                  <a:pt x="3594" y="779576"/>
                </a:lnTo>
                <a:close/>
              </a:path>
              <a:path w="8940800" h="2043429">
                <a:moveTo>
                  <a:pt x="8940800" y="0"/>
                </a:moveTo>
                <a:lnTo>
                  <a:pt x="8936774" y="0"/>
                </a:lnTo>
                <a:lnTo>
                  <a:pt x="8926236" y="45412"/>
                </a:lnTo>
                <a:lnTo>
                  <a:pt x="8900210" y="82467"/>
                </a:lnTo>
                <a:lnTo>
                  <a:pt x="8862393" y="107434"/>
                </a:lnTo>
                <a:lnTo>
                  <a:pt x="8816479" y="116586"/>
                </a:lnTo>
                <a:lnTo>
                  <a:pt x="7164146" y="116586"/>
                </a:lnTo>
                <a:lnTo>
                  <a:pt x="7123562" y="117410"/>
                </a:lnTo>
                <a:lnTo>
                  <a:pt x="7081777" y="122358"/>
                </a:lnTo>
                <a:lnTo>
                  <a:pt x="7039453" y="135141"/>
                </a:lnTo>
                <a:lnTo>
                  <a:pt x="6997253" y="159470"/>
                </a:lnTo>
                <a:lnTo>
                  <a:pt x="6955840" y="199059"/>
                </a:lnTo>
                <a:lnTo>
                  <a:pt x="6362128" y="817562"/>
                </a:lnTo>
                <a:lnTo>
                  <a:pt x="6329751" y="851750"/>
                </a:lnTo>
                <a:lnTo>
                  <a:pt x="6291814" y="875071"/>
                </a:lnTo>
                <a:lnTo>
                  <a:pt x="6249233" y="889545"/>
                </a:lnTo>
                <a:lnTo>
                  <a:pt x="6202926" y="897194"/>
                </a:lnTo>
                <a:lnTo>
                  <a:pt x="6153810" y="900036"/>
                </a:lnTo>
                <a:lnTo>
                  <a:pt x="8940800" y="900036"/>
                </a:lnTo>
                <a:lnTo>
                  <a:pt x="8940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6"/>
          <p:cNvSpPr/>
          <p:nvPr/>
        </p:nvSpPr>
        <p:spPr>
          <a:xfrm>
            <a:off x="7309522" y="5725642"/>
            <a:ext cx="1499387" cy="9535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7"/>
          <p:cNvSpPr/>
          <p:nvPr/>
        </p:nvSpPr>
        <p:spPr>
          <a:xfrm>
            <a:off x="4366114" y="6049370"/>
            <a:ext cx="1090502" cy="979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8"/>
          <p:cNvSpPr/>
          <p:nvPr/>
        </p:nvSpPr>
        <p:spPr>
          <a:xfrm>
            <a:off x="4366114" y="6265869"/>
            <a:ext cx="1093520" cy="2478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9"/>
          <p:cNvSpPr/>
          <p:nvPr/>
        </p:nvSpPr>
        <p:spPr>
          <a:xfrm>
            <a:off x="3657600" y="5951541"/>
            <a:ext cx="633996" cy="6286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0"/>
          <p:cNvSpPr/>
          <p:nvPr/>
        </p:nvSpPr>
        <p:spPr>
          <a:xfrm>
            <a:off x="677346" y="5881949"/>
            <a:ext cx="1154849" cy="7418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Rectangle 25"/>
          <p:cNvSpPr/>
          <p:nvPr/>
        </p:nvSpPr>
        <p:spPr>
          <a:xfrm>
            <a:off x="6477000" y="5662931"/>
            <a:ext cx="26670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4"/>
          <p:cNvSpPr/>
          <p:nvPr/>
        </p:nvSpPr>
        <p:spPr>
          <a:xfrm>
            <a:off x="6261" y="6751434"/>
            <a:ext cx="4566285" cy="89535"/>
          </a:xfrm>
          <a:custGeom>
            <a:avLst/>
            <a:gdLst/>
            <a:ahLst/>
            <a:cxnLst/>
            <a:rect l="l" t="t" r="r" b="b"/>
            <a:pathLst>
              <a:path w="4566285" h="89534">
                <a:moveTo>
                  <a:pt x="4565738" y="0"/>
                </a:moveTo>
                <a:lnTo>
                  <a:pt x="0" y="0"/>
                </a:lnTo>
                <a:lnTo>
                  <a:pt x="0" y="89331"/>
                </a:lnTo>
                <a:lnTo>
                  <a:pt x="4565738" y="89331"/>
                </a:lnTo>
                <a:lnTo>
                  <a:pt x="4565738" y="0"/>
                </a:lnTo>
                <a:close/>
              </a:path>
            </a:pathLst>
          </a:custGeom>
          <a:solidFill>
            <a:srgbClr val="E224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5"/>
          <p:cNvSpPr/>
          <p:nvPr/>
        </p:nvSpPr>
        <p:spPr>
          <a:xfrm>
            <a:off x="4572000" y="6751434"/>
            <a:ext cx="4566285" cy="89535"/>
          </a:xfrm>
          <a:custGeom>
            <a:avLst/>
            <a:gdLst/>
            <a:ahLst/>
            <a:cxnLst/>
            <a:rect l="l" t="t" r="r" b="b"/>
            <a:pathLst>
              <a:path w="4566284" h="89534">
                <a:moveTo>
                  <a:pt x="4565726" y="0"/>
                </a:moveTo>
                <a:lnTo>
                  <a:pt x="0" y="0"/>
                </a:lnTo>
                <a:lnTo>
                  <a:pt x="0" y="89331"/>
                </a:lnTo>
                <a:lnTo>
                  <a:pt x="4565726" y="89331"/>
                </a:lnTo>
                <a:lnTo>
                  <a:pt x="4565726" y="0"/>
                </a:lnTo>
                <a:close/>
              </a:path>
            </a:pathLst>
          </a:custGeom>
          <a:solidFill>
            <a:srgbClr val="203B7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Picture 29" descr="E:\Photos\Payout 2014 March Photos\DSC_2073.JPG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63" y="1510316"/>
            <a:ext cx="3632549" cy="300916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/>
        </p:nvSpPr>
        <p:spPr>
          <a:xfrm>
            <a:off x="-178007" y="4719257"/>
            <a:ext cx="4020404" cy="463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750"/>
              </a:spcAft>
            </a:pPr>
            <a:r>
              <a:rPr lang="en-GB" sz="1050" i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An APA beneficiary showing his insurance receipt after purchase of the IBLI product</a:t>
            </a:r>
            <a:endParaRPr lang="en-US" sz="105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29" name="object 13"/>
          <p:cNvSpPr/>
          <p:nvPr/>
        </p:nvSpPr>
        <p:spPr>
          <a:xfrm>
            <a:off x="45171" y="686607"/>
            <a:ext cx="5538031" cy="759462"/>
          </a:xfrm>
          <a:custGeom>
            <a:avLst/>
            <a:gdLst/>
            <a:ahLst/>
            <a:cxnLst/>
            <a:rect l="l" t="t" r="r" b="b"/>
            <a:pathLst>
              <a:path w="4795520" h="469900">
                <a:moveTo>
                  <a:pt x="4618075" y="0"/>
                </a:moveTo>
                <a:lnTo>
                  <a:pt x="0" y="0"/>
                </a:lnTo>
                <a:lnTo>
                  <a:pt x="0" y="469900"/>
                </a:lnTo>
                <a:lnTo>
                  <a:pt x="4794961" y="469900"/>
                </a:lnTo>
                <a:lnTo>
                  <a:pt x="461807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Pictorial </a:t>
            </a:r>
            <a:endParaRPr lang="en-US" sz="2400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32" name="object 15"/>
          <p:cNvSpPr/>
          <p:nvPr/>
        </p:nvSpPr>
        <p:spPr>
          <a:xfrm>
            <a:off x="5154194" y="664156"/>
            <a:ext cx="858015" cy="804364"/>
          </a:xfrm>
          <a:custGeom>
            <a:avLst/>
            <a:gdLst/>
            <a:ahLst/>
            <a:cxnLst/>
            <a:rect l="l" t="t" r="r" b="b"/>
            <a:pathLst>
              <a:path w="406400" h="469900">
                <a:moveTo>
                  <a:pt x="228600" y="0"/>
                </a:moveTo>
                <a:lnTo>
                  <a:pt x="0" y="0"/>
                </a:lnTo>
                <a:lnTo>
                  <a:pt x="177673" y="469900"/>
                </a:lnTo>
                <a:lnTo>
                  <a:pt x="406273" y="469900"/>
                </a:lnTo>
                <a:lnTo>
                  <a:pt x="22860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Picture 32" descr="Image may contain: one or more people and outdoor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082" y="1508638"/>
            <a:ext cx="3948302" cy="301084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Rectangle 33"/>
          <p:cNvSpPr/>
          <p:nvPr/>
        </p:nvSpPr>
        <p:spPr>
          <a:xfrm>
            <a:off x="4291596" y="4645577"/>
            <a:ext cx="2928392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350" i="1" dirty="0">
                <a:solidFill>
                  <a:schemeClr val="bg1"/>
                </a:solidFill>
              </a:rPr>
              <a:t>Our staff members engaging with a women group in the field, </a:t>
            </a:r>
            <a:r>
              <a:rPr lang="en-GB" sz="1350" i="1" dirty="0" err="1">
                <a:solidFill>
                  <a:schemeClr val="bg1"/>
                </a:solidFill>
              </a:rPr>
              <a:t>Marsabit</a:t>
            </a:r>
            <a:r>
              <a:rPr lang="en-GB" sz="1350" i="1" dirty="0">
                <a:solidFill>
                  <a:schemeClr val="bg1"/>
                </a:solidFill>
              </a:rPr>
              <a:t>, Kenya</a:t>
            </a:r>
            <a:endParaRPr lang="en-US" sz="13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2752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677" y="8426"/>
            <a:ext cx="8960132" cy="60129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-106146"/>
            <a:ext cx="9122017" cy="6679148"/>
          </a:xfrm>
          <a:custGeom>
            <a:avLst/>
            <a:gdLst/>
            <a:ahLst/>
            <a:cxnLst/>
            <a:rect l="l" t="t" r="r" b="b"/>
            <a:pathLst>
              <a:path w="8925560" h="6840220">
                <a:moveTo>
                  <a:pt x="8925255" y="6840004"/>
                </a:moveTo>
                <a:lnTo>
                  <a:pt x="0" y="6840004"/>
                </a:lnTo>
                <a:lnTo>
                  <a:pt x="0" y="0"/>
                </a:lnTo>
                <a:lnTo>
                  <a:pt x="8925255" y="0"/>
                </a:lnTo>
                <a:lnTo>
                  <a:pt x="8925255" y="6840004"/>
                </a:lnTo>
                <a:close/>
              </a:path>
            </a:pathLst>
          </a:custGeom>
          <a:solidFill>
            <a:srgbClr val="034EA2"/>
          </a:solidFill>
        </p:spPr>
        <p:txBody>
          <a:bodyPr wrap="square" lIns="0" tIns="0" rIns="0" bIns="0" rtlCol="0"/>
          <a:lstStyle/>
          <a:p>
            <a:pPr algn="ctr"/>
            <a:endParaRPr lang="en-US" dirty="0"/>
          </a:p>
        </p:txBody>
      </p:sp>
      <p:sp>
        <p:nvSpPr>
          <p:cNvPr id="19" name="object 19"/>
          <p:cNvSpPr/>
          <p:nvPr/>
        </p:nvSpPr>
        <p:spPr>
          <a:xfrm>
            <a:off x="7345963" y="222167"/>
            <a:ext cx="1439999" cy="3771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3"/>
          <p:cNvSpPr/>
          <p:nvPr/>
        </p:nvSpPr>
        <p:spPr>
          <a:xfrm>
            <a:off x="24497" y="4862810"/>
            <a:ext cx="9099345" cy="1994194"/>
          </a:xfrm>
          <a:custGeom>
            <a:avLst/>
            <a:gdLst/>
            <a:ahLst/>
            <a:cxnLst/>
            <a:rect l="l" t="t" r="r" b="b"/>
            <a:pathLst>
              <a:path w="8940800" h="2043429">
                <a:moveTo>
                  <a:pt x="3594" y="779576"/>
                </a:moveTo>
                <a:lnTo>
                  <a:pt x="0" y="2043252"/>
                </a:lnTo>
                <a:lnTo>
                  <a:pt x="8940800" y="2043252"/>
                </a:lnTo>
                <a:lnTo>
                  <a:pt x="8940800" y="900036"/>
                </a:lnTo>
                <a:lnTo>
                  <a:pt x="124091" y="900036"/>
                </a:lnTo>
                <a:lnTo>
                  <a:pt x="77301" y="890531"/>
                </a:lnTo>
                <a:lnTo>
                  <a:pt x="38987" y="864652"/>
                </a:lnTo>
                <a:lnTo>
                  <a:pt x="13101" y="826350"/>
                </a:lnTo>
                <a:lnTo>
                  <a:pt x="3594" y="779576"/>
                </a:lnTo>
                <a:close/>
              </a:path>
              <a:path w="8940800" h="2043429">
                <a:moveTo>
                  <a:pt x="8940800" y="0"/>
                </a:moveTo>
                <a:lnTo>
                  <a:pt x="8936774" y="0"/>
                </a:lnTo>
                <a:lnTo>
                  <a:pt x="8926236" y="45412"/>
                </a:lnTo>
                <a:lnTo>
                  <a:pt x="8900210" y="82467"/>
                </a:lnTo>
                <a:lnTo>
                  <a:pt x="8862393" y="107434"/>
                </a:lnTo>
                <a:lnTo>
                  <a:pt x="8816479" y="116586"/>
                </a:lnTo>
                <a:lnTo>
                  <a:pt x="7164146" y="116586"/>
                </a:lnTo>
                <a:lnTo>
                  <a:pt x="7123562" y="117410"/>
                </a:lnTo>
                <a:lnTo>
                  <a:pt x="7081777" y="122358"/>
                </a:lnTo>
                <a:lnTo>
                  <a:pt x="7039453" y="135141"/>
                </a:lnTo>
                <a:lnTo>
                  <a:pt x="6997253" y="159470"/>
                </a:lnTo>
                <a:lnTo>
                  <a:pt x="6955840" y="199059"/>
                </a:lnTo>
                <a:lnTo>
                  <a:pt x="6362128" y="817562"/>
                </a:lnTo>
                <a:lnTo>
                  <a:pt x="6329751" y="851750"/>
                </a:lnTo>
                <a:lnTo>
                  <a:pt x="6291814" y="875071"/>
                </a:lnTo>
                <a:lnTo>
                  <a:pt x="6249233" y="889545"/>
                </a:lnTo>
                <a:lnTo>
                  <a:pt x="6202926" y="897194"/>
                </a:lnTo>
                <a:lnTo>
                  <a:pt x="6153810" y="900036"/>
                </a:lnTo>
                <a:lnTo>
                  <a:pt x="8940800" y="900036"/>
                </a:lnTo>
                <a:lnTo>
                  <a:pt x="8940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6"/>
          <p:cNvSpPr/>
          <p:nvPr/>
        </p:nvSpPr>
        <p:spPr>
          <a:xfrm>
            <a:off x="7309522" y="5725642"/>
            <a:ext cx="1499387" cy="9535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7"/>
          <p:cNvSpPr/>
          <p:nvPr/>
        </p:nvSpPr>
        <p:spPr>
          <a:xfrm>
            <a:off x="4366114" y="6049370"/>
            <a:ext cx="1090502" cy="979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8"/>
          <p:cNvSpPr/>
          <p:nvPr/>
        </p:nvSpPr>
        <p:spPr>
          <a:xfrm>
            <a:off x="4366114" y="6265869"/>
            <a:ext cx="1093520" cy="2478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9"/>
          <p:cNvSpPr/>
          <p:nvPr/>
        </p:nvSpPr>
        <p:spPr>
          <a:xfrm>
            <a:off x="3657600" y="5951541"/>
            <a:ext cx="633996" cy="6286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0"/>
          <p:cNvSpPr/>
          <p:nvPr/>
        </p:nvSpPr>
        <p:spPr>
          <a:xfrm>
            <a:off x="677346" y="5881949"/>
            <a:ext cx="1154849" cy="7418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Rectangle 25"/>
          <p:cNvSpPr/>
          <p:nvPr/>
        </p:nvSpPr>
        <p:spPr>
          <a:xfrm>
            <a:off x="6477000" y="5662931"/>
            <a:ext cx="26670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4"/>
          <p:cNvSpPr/>
          <p:nvPr/>
        </p:nvSpPr>
        <p:spPr>
          <a:xfrm>
            <a:off x="6261" y="6751434"/>
            <a:ext cx="4566285" cy="89535"/>
          </a:xfrm>
          <a:custGeom>
            <a:avLst/>
            <a:gdLst/>
            <a:ahLst/>
            <a:cxnLst/>
            <a:rect l="l" t="t" r="r" b="b"/>
            <a:pathLst>
              <a:path w="4566285" h="89534">
                <a:moveTo>
                  <a:pt x="4565738" y="0"/>
                </a:moveTo>
                <a:lnTo>
                  <a:pt x="0" y="0"/>
                </a:lnTo>
                <a:lnTo>
                  <a:pt x="0" y="89331"/>
                </a:lnTo>
                <a:lnTo>
                  <a:pt x="4565738" y="89331"/>
                </a:lnTo>
                <a:lnTo>
                  <a:pt x="4565738" y="0"/>
                </a:lnTo>
                <a:close/>
              </a:path>
            </a:pathLst>
          </a:custGeom>
          <a:solidFill>
            <a:srgbClr val="E224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5"/>
          <p:cNvSpPr/>
          <p:nvPr/>
        </p:nvSpPr>
        <p:spPr>
          <a:xfrm>
            <a:off x="4572000" y="6751434"/>
            <a:ext cx="4566285" cy="89535"/>
          </a:xfrm>
          <a:custGeom>
            <a:avLst/>
            <a:gdLst/>
            <a:ahLst/>
            <a:cxnLst/>
            <a:rect l="l" t="t" r="r" b="b"/>
            <a:pathLst>
              <a:path w="4566284" h="89534">
                <a:moveTo>
                  <a:pt x="4565726" y="0"/>
                </a:moveTo>
                <a:lnTo>
                  <a:pt x="0" y="0"/>
                </a:lnTo>
                <a:lnTo>
                  <a:pt x="0" y="89331"/>
                </a:lnTo>
                <a:lnTo>
                  <a:pt x="4565726" y="89331"/>
                </a:lnTo>
                <a:lnTo>
                  <a:pt x="4565726" y="0"/>
                </a:lnTo>
                <a:close/>
              </a:path>
            </a:pathLst>
          </a:custGeom>
          <a:solidFill>
            <a:srgbClr val="203B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Rectangle 31"/>
          <p:cNvSpPr/>
          <p:nvPr/>
        </p:nvSpPr>
        <p:spPr>
          <a:xfrm>
            <a:off x="539552" y="5026048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sz="1400" b="1" i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APA GCEO presenting claims payment to a pastoralist in </a:t>
            </a:r>
            <a:r>
              <a:rPr lang="en-GB" sz="1400" b="1" i="1" dirty="0" err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Oldonyiro</a:t>
            </a:r>
            <a:r>
              <a:rPr lang="en-GB" sz="1400" b="1" i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 Division in </a:t>
            </a:r>
            <a:r>
              <a:rPr lang="en-GB" sz="1400" b="1" i="1" dirty="0" err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Isiolo</a:t>
            </a:r>
            <a:r>
              <a:rPr lang="en-GB" sz="1400" b="1" i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 County</a:t>
            </a:r>
            <a:endParaRPr lang="en-US" sz="1400" b="1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pic>
        <p:nvPicPr>
          <p:cNvPr id="16" name="Picture 15" descr="E:\Photos\Payout 2014 March Photos\DSC_2275.JPG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80" y="443949"/>
            <a:ext cx="9137176" cy="4582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64103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677" y="8426"/>
            <a:ext cx="8960132" cy="60129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411" y="-21642"/>
            <a:ext cx="9122017" cy="6679148"/>
          </a:xfrm>
          <a:custGeom>
            <a:avLst/>
            <a:gdLst/>
            <a:ahLst/>
            <a:cxnLst/>
            <a:rect l="l" t="t" r="r" b="b"/>
            <a:pathLst>
              <a:path w="8925560" h="6840220">
                <a:moveTo>
                  <a:pt x="8925255" y="6840004"/>
                </a:moveTo>
                <a:lnTo>
                  <a:pt x="0" y="6840004"/>
                </a:lnTo>
                <a:lnTo>
                  <a:pt x="0" y="0"/>
                </a:lnTo>
                <a:lnTo>
                  <a:pt x="8925255" y="0"/>
                </a:lnTo>
                <a:lnTo>
                  <a:pt x="8925255" y="6840004"/>
                </a:lnTo>
                <a:close/>
              </a:path>
            </a:pathLst>
          </a:custGeom>
          <a:solidFill>
            <a:srgbClr val="034EA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7345963" y="222167"/>
            <a:ext cx="1439999" cy="3771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3"/>
          <p:cNvSpPr/>
          <p:nvPr/>
        </p:nvSpPr>
        <p:spPr>
          <a:xfrm>
            <a:off x="24497" y="4862810"/>
            <a:ext cx="9099345" cy="1994194"/>
          </a:xfrm>
          <a:custGeom>
            <a:avLst/>
            <a:gdLst/>
            <a:ahLst/>
            <a:cxnLst/>
            <a:rect l="l" t="t" r="r" b="b"/>
            <a:pathLst>
              <a:path w="8940800" h="2043429">
                <a:moveTo>
                  <a:pt x="3594" y="779576"/>
                </a:moveTo>
                <a:lnTo>
                  <a:pt x="0" y="2043252"/>
                </a:lnTo>
                <a:lnTo>
                  <a:pt x="8940800" y="2043252"/>
                </a:lnTo>
                <a:lnTo>
                  <a:pt x="8940800" y="900036"/>
                </a:lnTo>
                <a:lnTo>
                  <a:pt x="124091" y="900036"/>
                </a:lnTo>
                <a:lnTo>
                  <a:pt x="77301" y="890531"/>
                </a:lnTo>
                <a:lnTo>
                  <a:pt x="38987" y="864652"/>
                </a:lnTo>
                <a:lnTo>
                  <a:pt x="13101" y="826350"/>
                </a:lnTo>
                <a:lnTo>
                  <a:pt x="3594" y="779576"/>
                </a:lnTo>
                <a:close/>
              </a:path>
              <a:path w="8940800" h="2043429">
                <a:moveTo>
                  <a:pt x="8940800" y="0"/>
                </a:moveTo>
                <a:lnTo>
                  <a:pt x="8936774" y="0"/>
                </a:lnTo>
                <a:lnTo>
                  <a:pt x="8926236" y="45412"/>
                </a:lnTo>
                <a:lnTo>
                  <a:pt x="8900210" y="82467"/>
                </a:lnTo>
                <a:lnTo>
                  <a:pt x="8862393" y="107434"/>
                </a:lnTo>
                <a:lnTo>
                  <a:pt x="8816479" y="116586"/>
                </a:lnTo>
                <a:lnTo>
                  <a:pt x="7164146" y="116586"/>
                </a:lnTo>
                <a:lnTo>
                  <a:pt x="7123562" y="117410"/>
                </a:lnTo>
                <a:lnTo>
                  <a:pt x="7081777" y="122358"/>
                </a:lnTo>
                <a:lnTo>
                  <a:pt x="7039453" y="135141"/>
                </a:lnTo>
                <a:lnTo>
                  <a:pt x="6997253" y="159470"/>
                </a:lnTo>
                <a:lnTo>
                  <a:pt x="6955840" y="199059"/>
                </a:lnTo>
                <a:lnTo>
                  <a:pt x="6362128" y="817562"/>
                </a:lnTo>
                <a:lnTo>
                  <a:pt x="6329751" y="851750"/>
                </a:lnTo>
                <a:lnTo>
                  <a:pt x="6291814" y="875071"/>
                </a:lnTo>
                <a:lnTo>
                  <a:pt x="6249233" y="889545"/>
                </a:lnTo>
                <a:lnTo>
                  <a:pt x="6202926" y="897194"/>
                </a:lnTo>
                <a:lnTo>
                  <a:pt x="6153810" y="900036"/>
                </a:lnTo>
                <a:lnTo>
                  <a:pt x="8940800" y="900036"/>
                </a:lnTo>
                <a:lnTo>
                  <a:pt x="8940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6"/>
          <p:cNvSpPr/>
          <p:nvPr/>
        </p:nvSpPr>
        <p:spPr>
          <a:xfrm>
            <a:off x="7309522" y="5725642"/>
            <a:ext cx="1499387" cy="9535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7"/>
          <p:cNvSpPr/>
          <p:nvPr/>
        </p:nvSpPr>
        <p:spPr>
          <a:xfrm>
            <a:off x="4366114" y="6049370"/>
            <a:ext cx="1090502" cy="979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8"/>
          <p:cNvSpPr/>
          <p:nvPr/>
        </p:nvSpPr>
        <p:spPr>
          <a:xfrm>
            <a:off x="4366114" y="6265869"/>
            <a:ext cx="1093520" cy="2478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9"/>
          <p:cNvSpPr/>
          <p:nvPr/>
        </p:nvSpPr>
        <p:spPr>
          <a:xfrm>
            <a:off x="3657600" y="5951541"/>
            <a:ext cx="633996" cy="6286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0"/>
          <p:cNvSpPr/>
          <p:nvPr/>
        </p:nvSpPr>
        <p:spPr>
          <a:xfrm>
            <a:off x="677346" y="5881949"/>
            <a:ext cx="1154849" cy="7418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Rectangle 25"/>
          <p:cNvSpPr/>
          <p:nvPr/>
        </p:nvSpPr>
        <p:spPr>
          <a:xfrm>
            <a:off x="6477000" y="5662931"/>
            <a:ext cx="26670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4"/>
          <p:cNvSpPr/>
          <p:nvPr/>
        </p:nvSpPr>
        <p:spPr>
          <a:xfrm>
            <a:off x="6261" y="6751434"/>
            <a:ext cx="4566285" cy="89535"/>
          </a:xfrm>
          <a:custGeom>
            <a:avLst/>
            <a:gdLst/>
            <a:ahLst/>
            <a:cxnLst/>
            <a:rect l="l" t="t" r="r" b="b"/>
            <a:pathLst>
              <a:path w="4566285" h="89534">
                <a:moveTo>
                  <a:pt x="4565738" y="0"/>
                </a:moveTo>
                <a:lnTo>
                  <a:pt x="0" y="0"/>
                </a:lnTo>
                <a:lnTo>
                  <a:pt x="0" y="89331"/>
                </a:lnTo>
                <a:lnTo>
                  <a:pt x="4565738" y="89331"/>
                </a:lnTo>
                <a:lnTo>
                  <a:pt x="4565738" y="0"/>
                </a:lnTo>
                <a:close/>
              </a:path>
            </a:pathLst>
          </a:custGeom>
          <a:solidFill>
            <a:srgbClr val="E224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5"/>
          <p:cNvSpPr/>
          <p:nvPr/>
        </p:nvSpPr>
        <p:spPr>
          <a:xfrm>
            <a:off x="4572000" y="6751434"/>
            <a:ext cx="4566285" cy="89535"/>
          </a:xfrm>
          <a:custGeom>
            <a:avLst/>
            <a:gdLst/>
            <a:ahLst/>
            <a:cxnLst/>
            <a:rect l="l" t="t" r="r" b="b"/>
            <a:pathLst>
              <a:path w="4566284" h="89534">
                <a:moveTo>
                  <a:pt x="4565726" y="0"/>
                </a:moveTo>
                <a:lnTo>
                  <a:pt x="0" y="0"/>
                </a:lnTo>
                <a:lnTo>
                  <a:pt x="0" y="89331"/>
                </a:lnTo>
                <a:lnTo>
                  <a:pt x="4565726" y="89331"/>
                </a:lnTo>
                <a:lnTo>
                  <a:pt x="4565726" y="0"/>
                </a:lnTo>
                <a:close/>
              </a:path>
            </a:pathLst>
          </a:custGeom>
          <a:solidFill>
            <a:srgbClr val="203B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13"/>
          <p:cNvSpPr/>
          <p:nvPr/>
        </p:nvSpPr>
        <p:spPr>
          <a:xfrm>
            <a:off x="45171" y="686607"/>
            <a:ext cx="5538031" cy="759462"/>
          </a:xfrm>
          <a:custGeom>
            <a:avLst/>
            <a:gdLst/>
            <a:ahLst/>
            <a:cxnLst/>
            <a:rect l="l" t="t" r="r" b="b"/>
            <a:pathLst>
              <a:path w="4795520" h="469900">
                <a:moveTo>
                  <a:pt x="4618075" y="0"/>
                </a:moveTo>
                <a:lnTo>
                  <a:pt x="0" y="0"/>
                </a:lnTo>
                <a:lnTo>
                  <a:pt x="0" y="469900"/>
                </a:lnTo>
                <a:lnTo>
                  <a:pt x="4794961" y="469900"/>
                </a:lnTo>
                <a:lnTo>
                  <a:pt x="461807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r>
              <a:rPr lang="en-US" sz="2400" b="1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Area Yield Index Insurance (AYII)</a:t>
            </a:r>
            <a:endParaRPr lang="en-US" sz="2400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35" name="object 15"/>
          <p:cNvSpPr/>
          <p:nvPr/>
        </p:nvSpPr>
        <p:spPr>
          <a:xfrm>
            <a:off x="5154194" y="664156"/>
            <a:ext cx="858015" cy="804364"/>
          </a:xfrm>
          <a:custGeom>
            <a:avLst/>
            <a:gdLst/>
            <a:ahLst/>
            <a:cxnLst/>
            <a:rect l="l" t="t" r="r" b="b"/>
            <a:pathLst>
              <a:path w="406400" h="469900">
                <a:moveTo>
                  <a:pt x="228600" y="0"/>
                </a:moveTo>
                <a:lnTo>
                  <a:pt x="0" y="0"/>
                </a:lnTo>
                <a:lnTo>
                  <a:pt x="177673" y="469900"/>
                </a:lnTo>
                <a:lnTo>
                  <a:pt x="406273" y="469900"/>
                </a:lnTo>
                <a:lnTo>
                  <a:pt x="22860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583" y="1602876"/>
            <a:ext cx="3541379" cy="282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ectangle 29"/>
          <p:cNvSpPr/>
          <p:nvPr/>
        </p:nvSpPr>
        <p:spPr>
          <a:xfrm>
            <a:off x="85117" y="1490971"/>
            <a:ext cx="5204824" cy="3893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3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AYII is an insurance that covers farmers against yield shortfall caused by adverse conditions like damage by insects, </a:t>
            </a:r>
            <a:r>
              <a:rPr lang="en-GB" sz="13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plagues </a:t>
            </a:r>
            <a:r>
              <a:rPr lang="en-GB" sz="13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etc.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GB" sz="13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3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Farming areas are divided up into insurance units (UAI) – if actual production in the UAI falls below its threshold, all farmers who have enrolled for the cover in the UAI receive a payout.</a:t>
            </a:r>
          </a:p>
          <a:p>
            <a:endParaRPr lang="en-GB" sz="1300" b="1" dirty="0" smtClean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GB" sz="1300" b="1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AYII is a viable </a:t>
            </a:r>
            <a:r>
              <a:rPr lang="en-GB" sz="13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alternative to:</a:t>
            </a:r>
          </a:p>
          <a:p>
            <a:endParaRPr lang="en-GB" sz="1300" b="1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Enable the farmers to get compensation and continue normal life after </a:t>
            </a:r>
            <a:r>
              <a:rPr lang="en-US" sz="13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a loss</a:t>
            </a:r>
            <a:endParaRPr lang="en-US" sz="13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3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Reduce the impact of disaster- e.g. farmers able to get cash to buy new inputs, replace lost stocks,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3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Increase farmers’ access to credit, and inputs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3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Improve agricultural productivity, transition from subsistence to commercial farming </a:t>
            </a:r>
          </a:p>
        </p:txBody>
      </p:sp>
    </p:spTree>
    <p:extLst>
      <p:ext uri="{BB962C8B-B14F-4D97-AF65-F5344CB8AC3E}">
        <p14:creationId xmlns:p14="http://schemas.microsoft.com/office/powerpoint/2010/main" val="20271684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677" y="8426"/>
            <a:ext cx="8960132" cy="60129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23600" y="-98932"/>
            <a:ext cx="9161885" cy="6679148"/>
          </a:xfrm>
          <a:custGeom>
            <a:avLst/>
            <a:gdLst/>
            <a:ahLst/>
            <a:cxnLst/>
            <a:rect l="l" t="t" r="r" b="b"/>
            <a:pathLst>
              <a:path w="8925560" h="6840220">
                <a:moveTo>
                  <a:pt x="8925255" y="6840004"/>
                </a:moveTo>
                <a:lnTo>
                  <a:pt x="0" y="6840004"/>
                </a:lnTo>
                <a:lnTo>
                  <a:pt x="0" y="0"/>
                </a:lnTo>
                <a:lnTo>
                  <a:pt x="8925255" y="0"/>
                </a:lnTo>
                <a:lnTo>
                  <a:pt x="8925255" y="6840004"/>
                </a:lnTo>
                <a:close/>
              </a:path>
            </a:pathLst>
          </a:custGeom>
          <a:solidFill>
            <a:srgbClr val="034EA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7345963" y="222167"/>
            <a:ext cx="1439999" cy="3771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3"/>
          <p:cNvSpPr/>
          <p:nvPr/>
        </p:nvSpPr>
        <p:spPr>
          <a:xfrm>
            <a:off x="24497" y="4862810"/>
            <a:ext cx="9099345" cy="1994194"/>
          </a:xfrm>
          <a:custGeom>
            <a:avLst/>
            <a:gdLst/>
            <a:ahLst/>
            <a:cxnLst/>
            <a:rect l="l" t="t" r="r" b="b"/>
            <a:pathLst>
              <a:path w="8940800" h="2043429">
                <a:moveTo>
                  <a:pt x="3594" y="779576"/>
                </a:moveTo>
                <a:lnTo>
                  <a:pt x="0" y="2043252"/>
                </a:lnTo>
                <a:lnTo>
                  <a:pt x="8940800" y="2043252"/>
                </a:lnTo>
                <a:lnTo>
                  <a:pt x="8940800" y="900036"/>
                </a:lnTo>
                <a:lnTo>
                  <a:pt x="124091" y="900036"/>
                </a:lnTo>
                <a:lnTo>
                  <a:pt x="77301" y="890531"/>
                </a:lnTo>
                <a:lnTo>
                  <a:pt x="38987" y="864652"/>
                </a:lnTo>
                <a:lnTo>
                  <a:pt x="13101" y="826350"/>
                </a:lnTo>
                <a:lnTo>
                  <a:pt x="3594" y="779576"/>
                </a:lnTo>
                <a:close/>
              </a:path>
              <a:path w="8940800" h="2043429">
                <a:moveTo>
                  <a:pt x="8940800" y="0"/>
                </a:moveTo>
                <a:lnTo>
                  <a:pt x="8936774" y="0"/>
                </a:lnTo>
                <a:lnTo>
                  <a:pt x="8926236" y="45412"/>
                </a:lnTo>
                <a:lnTo>
                  <a:pt x="8900210" y="82467"/>
                </a:lnTo>
                <a:lnTo>
                  <a:pt x="8862393" y="107434"/>
                </a:lnTo>
                <a:lnTo>
                  <a:pt x="8816479" y="116586"/>
                </a:lnTo>
                <a:lnTo>
                  <a:pt x="7164146" y="116586"/>
                </a:lnTo>
                <a:lnTo>
                  <a:pt x="7123562" y="117410"/>
                </a:lnTo>
                <a:lnTo>
                  <a:pt x="7081777" y="122358"/>
                </a:lnTo>
                <a:lnTo>
                  <a:pt x="7039453" y="135141"/>
                </a:lnTo>
                <a:lnTo>
                  <a:pt x="6997253" y="159470"/>
                </a:lnTo>
                <a:lnTo>
                  <a:pt x="6955840" y="199059"/>
                </a:lnTo>
                <a:lnTo>
                  <a:pt x="6362128" y="817562"/>
                </a:lnTo>
                <a:lnTo>
                  <a:pt x="6329751" y="851750"/>
                </a:lnTo>
                <a:lnTo>
                  <a:pt x="6291814" y="875071"/>
                </a:lnTo>
                <a:lnTo>
                  <a:pt x="6249233" y="889545"/>
                </a:lnTo>
                <a:lnTo>
                  <a:pt x="6202926" y="897194"/>
                </a:lnTo>
                <a:lnTo>
                  <a:pt x="6153810" y="900036"/>
                </a:lnTo>
                <a:lnTo>
                  <a:pt x="8940800" y="900036"/>
                </a:lnTo>
                <a:lnTo>
                  <a:pt x="8940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6"/>
          <p:cNvSpPr/>
          <p:nvPr/>
        </p:nvSpPr>
        <p:spPr>
          <a:xfrm>
            <a:off x="7309522" y="5725642"/>
            <a:ext cx="1499387" cy="9535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7"/>
          <p:cNvSpPr/>
          <p:nvPr/>
        </p:nvSpPr>
        <p:spPr>
          <a:xfrm>
            <a:off x="4366114" y="6049370"/>
            <a:ext cx="1090502" cy="979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8"/>
          <p:cNvSpPr/>
          <p:nvPr/>
        </p:nvSpPr>
        <p:spPr>
          <a:xfrm>
            <a:off x="4366114" y="6265869"/>
            <a:ext cx="1093520" cy="2478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9"/>
          <p:cNvSpPr/>
          <p:nvPr/>
        </p:nvSpPr>
        <p:spPr>
          <a:xfrm>
            <a:off x="3657600" y="5951541"/>
            <a:ext cx="633996" cy="6286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0"/>
          <p:cNvSpPr/>
          <p:nvPr/>
        </p:nvSpPr>
        <p:spPr>
          <a:xfrm>
            <a:off x="677346" y="5881949"/>
            <a:ext cx="1154849" cy="7418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Rectangle 25"/>
          <p:cNvSpPr/>
          <p:nvPr/>
        </p:nvSpPr>
        <p:spPr>
          <a:xfrm>
            <a:off x="6477000" y="5662931"/>
            <a:ext cx="26670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4"/>
          <p:cNvSpPr/>
          <p:nvPr/>
        </p:nvSpPr>
        <p:spPr>
          <a:xfrm>
            <a:off x="6261" y="6751434"/>
            <a:ext cx="4566285" cy="89535"/>
          </a:xfrm>
          <a:custGeom>
            <a:avLst/>
            <a:gdLst/>
            <a:ahLst/>
            <a:cxnLst/>
            <a:rect l="l" t="t" r="r" b="b"/>
            <a:pathLst>
              <a:path w="4566285" h="89534">
                <a:moveTo>
                  <a:pt x="4565738" y="0"/>
                </a:moveTo>
                <a:lnTo>
                  <a:pt x="0" y="0"/>
                </a:lnTo>
                <a:lnTo>
                  <a:pt x="0" y="89331"/>
                </a:lnTo>
                <a:lnTo>
                  <a:pt x="4565738" y="89331"/>
                </a:lnTo>
                <a:lnTo>
                  <a:pt x="4565738" y="0"/>
                </a:lnTo>
                <a:close/>
              </a:path>
            </a:pathLst>
          </a:custGeom>
          <a:solidFill>
            <a:srgbClr val="E224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5"/>
          <p:cNvSpPr/>
          <p:nvPr/>
        </p:nvSpPr>
        <p:spPr>
          <a:xfrm>
            <a:off x="4572000" y="6751434"/>
            <a:ext cx="4566285" cy="89535"/>
          </a:xfrm>
          <a:custGeom>
            <a:avLst/>
            <a:gdLst/>
            <a:ahLst/>
            <a:cxnLst/>
            <a:rect l="l" t="t" r="r" b="b"/>
            <a:pathLst>
              <a:path w="4566284" h="89534">
                <a:moveTo>
                  <a:pt x="4565726" y="0"/>
                </a:moveTo>
                <a:lnTo>
                  <a:pt x="0" y="0"/>
                </a:lnTo>
                <a:lnTo>
                  <a:pt x="0" y="89331"/>
                </a:lnTo>
                <a:lnTo>
                  <a:pt x="4565726" y="89331"/>
                </a:lnTo>
                <a:lnTo>
                  <a:pt x="4565726" y="0"/>
                </a:lnTo>
                <a:close/>
              </a:path>
            </a:pathLst>
          </a:custGeom>
          <a:solidFill>
            <a:srgbClr val="203B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13"/>
          <p:cNvSpPr/>
          <p:nvPr/>
        </p:nvSpPr>
        <p:spPr>
          <a:xfrm>
            <a:off x="45171" y="686607"/>
            <a:ext cx="5538031" cy="759462"/>
          </a:xfrm>
          <a:custGeom>
            <a:avLst/>
            <a:gdLst/>
            <a:ahLst/>
            <a:cxnLst/>
            <a:rect l="l" t="t" r="r" b="b"/>
            <a:pathLst>
              <a:path w="4795520" h="469900">
                <a:moveTo>
                  <a:pt x="4618075" y="0"/>
                </a:moveTo>
                <a:lnTo>
                  <a:pt x="0" y="0"/>
                </a:lnTo>
                <a:lnTo>
                  <a:pt x="0" y="469900"/>
                </a:lnTo>
                <a:lnTo>
                  <a:pt x="4794961" y="469900"/>
                </a:lnTo>
                <a:lnTo>
                  <a:pt x="461807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r>
              <a:rPr lang="en-US" sz="2400" b="1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Area Yield Index Insurance (AYII)</a:t>
            </a:r>
            <a:endParaRPr lang="en-US" sz="2400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35" name="object 15"/>
          <p:cNvSpPr/>
          <p:nvPr/>
        </p:nvSpPr>
        <p:spPr>
          <a:xfrm>
            <a:off x="5154194" y="664156"/>
            <a:ext cx="858015" cy="804364"/>
          </a:xfrm>
          <a:custGeom>
            <a:avLst/>
            <a:gdLst/>
            <a:ahLst/>
            <a:cxnLst/>
            <a:rect l="l" t="t" r="r" b="b"/>
            <a:pathLst>
              <a:path w="406400" h="469900">
                <a:moveTo>
                  <a:pt x="228600" y="0"/>
                </a:moveTo>
                <a:lnTo>
                  <a:pt x="0" y="0"/>
                </a:lnTo>
                <a:lnTo>
                  <a:pt x="177673" y="469900"/>
                </a:lnTo>
                <a:lnTo>
                  <a:pt x="406273" y="469900"/>
                </a:lnTo>
                <a:lnTo>
                  <a:pt x="22860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246133" y="1622450"/>
            <a:ext cx="3173739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Majority smallholder farmers’(80%) </a:t>
            </a:r>
            <a:r>
              <a:rPr lang="en-US" sz="1300" b="1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are categorized </a:t>
            </a:r>
            <a:r>
              <a:rPr lang="en-US" sz="13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as vulnerable: </a:t>
            </a:r>
            <a:endParaRPr lang="en-US" sz="1300" b="1" dirty="0" smtClean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endParaRPr lang="en-US" sz="1300" b="1" dirty="0" smtClean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marL="342900" indent="-342900">
              <a:buAutoNum type="alphaLcParenR"/>
            </a:pPr>
            <a:r>
              <a:rPr lang="en-US" sz="13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Dependence </a:t>
            </a:r>
            <a:r>
              <a:rPr lang="en-US" sz="13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on rain-fed </a:t>
            </a:r>
            <a:r>
              <a:rPr lang="en-US" sz="13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agriculture </a:t>
            </a:r>
          </a:p>
          <a:p>
            <a:pPr marL="342900" indent="-342900">
              <a:buAutoNum type="alphaLcParenR"/>
            </a:pPr>
            <a:r>
              <a:rPr lang="en-US" sz="13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Difficulties </a:t>
            </a:r>
            <a:r>
              <a:rPr lang="en-US" sz="13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in accessing credit, farm inputs </a:t>
            </a:r>
          </a:p>
          <a:p>
            <a:pPr marL="342900" indent="-342900">
              <a:buAutoNum type="alphaLcParenR"/>
            </a:pPr>
            <a:r>
              <a:rPr lang="en-US" sz="13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Low </a:t>
            </a:r>
            <a:r>
              <a:rPr lang="en-US" sz="13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resilience: inadequate access to information and capacity to manage bad situations; subsistence farming </a:t>
            </a:r>
            <a:endParaRPr lang="en-US" sz="1300" dirty="0" smtClean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1300" b="1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endParaRPr lang="en-US" sz="13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912874" y="1622450"/>
            <a:ext cx="3510241" cy="2693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Results:</a:t>
            </a:r>
          </a:p>
          <a:p>
            <a:endParaRPr lang="en-US" sz="1300" b="1" dirty="0" smtClean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endParaRPr lang="en-US" sz="1300" b="1" dirty="0" smtClean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marL="342900" indent="-342900">
              <a:buAutoNum type="alphaLcParenR"/>
            </a:pPr>
            <a:r>
              <a:rPr lang="en-US" sz="13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Most </a:t>
            </a:r>
            <a:r>
              <a:rPr lang="en-US" sz="13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small scale farmers remain poor and trapped in poverty cycle; </a:t>
            </a:r>
            <a:endParaRPr lang="en-US" sz="1300" dirty="0" smtClean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marL="342900" indent="-342900">
              <a:buAutoNum type="alphaLcParenR"/>
            </a:pPr>
            <a:r>
              <a:rPr lang="en-US" sz="13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Difficulties </a:t>
            </a:r>
            <a:r>
              <a:rPr lang="en-US" sz="13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in moving from subsistence to commercial </a:t>
            </a:r>
            <a:r>
              <a:rPr lang="en-US" sz="1300" dirty="0" err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agric</a:t>
            </a:r>
            <a:r>
              <a:rPr lang="en-US" sz="13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</a:p>
          <a:p>
            <a:pPr marL="342900" indent="-342900">
              <a:buAutoNum type="alphaLcParenR"/>
            </a:pPr>
            <a:r>
              <a:rPr lang="en-US" sz="13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Continued </a:t>
            </a:r>
            <a:r>
              <a:rPr lang="en-US" sz="13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low </a:t>
            </a:r>
            <a:r>
              <a:rPr lang="en-US" sz="1300" dirty="0" err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agric</a:t>
            </a:r>
            <a:r>
              <a:rPr lang="en-US" sz="13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 productivity and food </a:t>
            </a:r>
            <a:r>
              <a:rPr lang="en-US" sz="13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insecurity</a:t>
            </a:r>
          </a:p>
          <a:p>
            <a:pPr marL="342900" indent="-342900">
              <a:buAutoNum type="alphaLcParenR"/>
            </a:pPr>
            <a:r>
              <a:rPr lang="en-US" sz="13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People especially the youth run away from </a:t>
            </a:r>
            <a:r>
              <a:rPr lang="en-US" sz="1300" dirty="0" err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agric</a:t>
            </a:r>
            <a:r>
              <a:rPr lang="en-US" sz="13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 as a poor man’s job </a:t>
            </a:r>
          </a:p>
          <a:p>
            <a:r>
              <a:rPr lang="en-US" sz="13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</a:p>
          <a:p>
            <a:r>
              <a:rPr lang="en-US" sz="13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endParaRPr lang="en-US" sz="13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4" name="Striped Right Arrow 3"/>
          <p:cNvSpPr/>
          <p:nvPr/>
        </p:nvSpPr>
        <p:spPr>
          <a:xfrm>
            <a:off x="3827351" y="2419237"/>
            <a:ext cx="648072" cy="549735"/>
          </a:xfrm>
          <a:prstGeom prst="stripedRightArrow">
            <a:avLst>
              <a:gd name="adj1" fmla="val 47166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4640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778" y="7043"/>
            <a:ext cx="8925560" cy="6842125"/>
          </a:xfrm>
          <a:custGeom>
            <a:avLst/>
            <a:gdLst/>
            <a:ahLst/>
            <a:cxnLst/>
            <a:rect l="l" t="t" r="r" b="b"/>
            <a:pathLst>
              <a:path w="8925560" h="6842125">
                <a:moveTo>
                  <a:pt x="8925255" y="6841515"/>
                </a:moveTo>
                <a:lnTo>
                  <a:pt x="0" y="6841515"/>
                </a:lnTo>
                <a:lnTo>
                  <a:pt x="0" y="0"/>
                </a:lnTo>
                <a:lnTo>
                  <a:pt x="8925255" y="0"/>
                </a:lnTo>
                <a:lnTo>
                  <a:pt x="8925255" y="6841515"/>
                </a:lnTo>
                <a:close/>
              </a:path>
            </a:pathLst>
          </a:custGeom>
          <a:solidFill>
            <a:srgbClr val="034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841776" y="3651882"/>
            <a:ext cx="1140717" cy="999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352409" y="3651294"/>
            <a:ext cx="69215" cy="80010"/>
          </a:xfrm>
          <a:custGeom>
            <a:avLst/>
            <a:gdLst/>
            <a:ahLst/>
            <a:cxnLst/>
            <a:rect l="l" t="t" r="r" b="b"/>
            <a:pathLst>
              <a:path w="69214" h="80010">
                <a:moveTo>
                  <a:pt x="37515" y="0"/>
                </a:moveTo>
                <a:lnTo>
                  <a:pt x="31381" y="0"/>
                </a:lnTo>
                <a:lnTo>
                  <a:pt x="0" y="79781"/>
                </a:lnTo>
                <a:lnTo>
                  <a:pt x="15557" y="79781"/>
                </a:lnTo>
                <a:lnTo>
                  <a:pt x="21005" y="63830"/>
                </a:lnTo>
                <a:lnTo>
                  <a:pt x="62836" y="63830"/>
                </a:lnTo>
                <a:lnTo>
                  <a:pt x="58589" y="53124"/>
                </a:lnTo>
                <a:lnTo>
                  <a:pt x="24993" y="53124"/>
                </a:lnTo>
                <a:lnTo>
                  <a:pt x="34442" y="24079"/>
                </a:lnTo>
                <a:lnTo>
                  <a:pt x="47067" y="24079"/>
                </a:lnTo>
                <a:lnTo>
                  <a:pt x="37515" y="0"/>
                </a:lnTo>
                <a:close/>
              </a:path>
              <a:path w="69214" h="80010">
                <a:moveTo>
                  <a:pt x="62836" y="63830"/>
                </a:moveTo>
                <a:lnTo>
                  <a:pt x="47980" y="63830"/>
                </a:lnTo>
                <a:lnTo>
                  <a:pt x="53733" y="79781"/>
                </a:lnTo>
                <a:lnTo>
                  <a:pt x="69164" y="79781"/>
                </a:lnTo>
                <a:lnTo>
                  <a:pt x="62836" y="63830"/>
                </a:lnTo>
                <a:close/>
              </a:path>
              <a:path w="69214" h="80010">
                <a:moveTo>
                  <a:pt x="47067" y="24079"/>
                </a:moveTo>
                <a:lnTo>
                  <a:pt x="34442" y="24079"/>
                </a:lnTo>
                <a:lnTo>
                  <a:pt x="43891" y="53124"/>
                </a:lnTo>
                <a:lnTo>
                  <a:pt x="58589" y="53124"/>
                </a:lnTo>
                <a:lnTo>
                  <a:pt x="47067" y="240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433734" y="3651834"/>
            <a:ext cx="52705" cy="79375"/>
          </a:xfrm>
          <a:custGeom>
            <a:avLst/>
            <a:gdLst/>
            <a:ahLst/>
            <a:cxnLst/>
            <a:rect l="l" t="t" r="r" b="b"/>
            <a:pathLst>
              <a:path w="52704" h="79375">
                <a:moveTo>
                  <a:pt x="16319" y="0"/>
                </a:moveTo>
                <a:lnTo>
                  <a:pt x="14744" y="0"/>
                </a:lnTo>
                <a:lnTo>
                  <a:pt x="0" y="596"/>
                </a:lnTo>
                <a:lnTo>
                  <a:pt x="0" y="79235"/>
                </a:lnTo>
                <a:lnTo>
                  <a:pt x="13957" y="79235"/>
                </a:lnTo>
                <a:lnTo>
                  <a:pt x="13957" y="50304"/>
                </a:lnTo>
                <a:lnTo>
                  <a:pt x="23238" y="50304"/>
                </a:lnTo>
                <a:lnTo>
                  <a:pt x="34261" y="48967"/>
                </a:lnTo>
                <a:lnTo>
                  <a:pt x="44230" y="43888"/>
                </a:lnTo>
                <a:lnTo>
                  <a:pt x="48205" y="38265"/>
                </a:lnTo>
                <a:lnTo>
                  <a:pt x="18199" y="38265"/>
                </a:lnTo>
                <a:lnTo>
                  <a:pt x="16319" y="38125"/>
                </a:lnTo>
                <a:lnTo>
                  <a:pt x="13957" y="37884"/>
                </a:lnTo>
                <a:lnTo>
                  <a:pt x="13957" y="12687"/>
                </a:lnTo>
                <a:lnTo>
                  <a:pt x="15316" y="12496"/>
                </a:lnTo>
                <a:lnTo>
                  <a:pt x="16725" y="12420"/>
                </a:lnTo>
                <a:lnTo>
                  <a:pt x="50725" y="12420"/>
                </a:lnTo>
                <a:lnTo>
                  <a:pt x="49339" y="9537"/>
                </a:lnTo>
                <a:lnTo>
                  <a:pt x="43586" y="5715"/>
                </a:lnTo>
                <a:lnTo>
                  <a:pt x="38654" y="3209"/>
                </a:lnTo>
                <a:lnTo>
                  <a:pt x="32467" y="1423"/>
                </a:lnTo>
                <a:lnTo>
                  <a:pt x="25023" y="355"/>
                </a:lnTo>
                <a:lnTo>
                  <a:pt x="16319" y="0"/>
                </a:lnTo>
                <a:close/>
              </a:path>
              <a:path w="52704" h="79375">
                <a:moveTo>
                  <a:pt x="23238" y="50304"/>
                </a:moveTo>
                <a:lnTo>
                  <a:pt x="13957" y="50304"/>
                </a:lnTo>
                <a:lnTo>
                  <a:pt x="16624" y="50533"/>
                </a:lnTo>
                <a:lnTo>
                  <a:pt x="18732" y="50660"/>
                </a:lnTo>
                <a:lnTo>
                  <a:pt x="20307" y="50660"/>
                </a:lnTo>
                <a:lnTo>
                  <a:pt x="23238" y="50304"/>
                </a:lnTo>
                <a:close/>
              </a:path>
              <a:path w="52704" h="79375">
                <a:moveTo>
                  <a:pt x="50725" y="12420"/>
                </a:moveTo>
                <a:lnTo>
                  <a:pt x="31356" y="12420"/>
                </a:lnTo>
                <a:lnTo>
                  <a:pt x="37947" y="16497"/>
                </a:lnTo>
                <a:lnTo>
                  <a:pt x="37947" y="29464"/>
                </a:lnTo>
                <a:lnTo>
                  <a:pt x="36448" y="32956"/>
                </a:lnTo>
                <a:lnTo>
                  <a:pt x="30594" y="37198"/>
                </a:lnTo>
                <a:lnTo>
                  <a:pt x="25920" y="38265"/>
                </a:lnTo>
                <a:lnTo>
                  <a:pt x="48205" y="38265"/>
                </a:lnTo>
                <a:lnTo>
                  <a:pt x="50214" y="35422"/>
                </a:lnTo>
                <a:lnTo>
                  <a:pt x="52209" y="23571"/>
                </a:lnTo>
                <a:lnTo>
                  <a:pt x="52209" y="15506"/>
                </a:lnTo>
                <a:lnTo>
                  <a:pt x="50725" y="124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480618" y="3651294"/>
            <a:ext cx="69215" cy="80010"/>
          </a:xfrm>
          <a:custGeom>
            <a:avLst/>
            <a:gdLst/>
            <a:ahLst/>
            <a:cxnLst/>
            <a:rect l="l" t="t" r="r" b="b"/>
            <a:pathLst>
              <a:path w="69214" h="80010">
                <a:moveTo>
                  <a:pt x="37515" y="0"/>
                </a:moveTo>
                <a:lnTo>
                  <a:pt x="31381" y="0"/>
                </a:lnTo>
                <a:lnTo>
                  <a:pt x="0" y="79781"/>
                </a:lnTo>
                <a:lnTo>
                  <a:pt x="15544" y="79781"/>
                </a:lnTo>
                <a:lnTo>
                  <a:pt x="21018" y="63830"/>
                </a:lnTo>
                <a:lnTo>
                  <a:pt x="62846" y="63830"/>
                </a:lnTo>
                <a:lnTo>
                  <a:pt x="58598" y="53124"/>
                </a:lnTo>
                <a:lnTo>
                  <a:pt x="24993" y="53124"/>
                </a:lnTo>
                <a:lnTo>
                  <a:pt x="34455" y="24079"/>
                </a:lnTo>
                <a:lnTo>
                  <a:pt x="47071" y="24079"/>
                </a:lnTo>
                <a:lnTo>
                  <a:pt x="37515" y="0"/>
                </a:lnTo>
                <a:close/>
              </a:path>
              <a:path w="69214" h="80010">
                <a:moveTo>
                  <a:pt x="62846" y="63830"/>
                </a:moveTo>
                <a:lnTo>
                  <a:pt x="47993" y="63830"/>
                </a:lnTo>
                <a:lnTo>
                  <a:pt x="53746" y="79781"/>
                </a:lnTo>
                <a:lnTo>
                  <a:pt x="69176" y="79781"/>
                </a:lnTo>
                <a:lnTo>
                  <a:pt x="62846" y="63830"/>
                </a:lnTo>
                <a:close/>
              </a:path>
              <a:path w="69214" h="80010">
                <a:moveTo>
                  <a:pt x="47071" y="24079"/>
                </a:moveTo>
                <a:lnTo>
                  <a:pt x="34455" y="24079"/>
                </a:lnTo>
                <a:lnTo>
                  <a:pt x="43891" y="53124"/>
                </a:lnTo>
                <a:lnTo>
                  <a:pt x="58598" y="53124"/>
                </a:lnTo>
                <a:lnTo>
                  <a:pt x="47071" y="240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566139" y="3652392"/>
            <a:ext cx="0" cy="78740"/>
          </a:xfrm>
          <a:custGeom>
            <a:avLst/>
            <a:gdLst/>
            <a:ahLst/>
            <a:cxnLst/>
            <a:rect l="l" t="t" r="r" b="b"/>
            <a:pathLst>
              <a:path h="78739">
                <a:moveTo>
                  <a:pt x="0" y="0"/>
                </a:moveTo>
                <a:lnTo>
                  <a:pt x="0" y="78676"/>
                </a:lnTo>
              </a:path>
            </a:pathLst>
          </a:custGeom>
          <a:ln w="1395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588724" y="3672449"/>
            <a:ext cx="50800" cy="59055"/>
          </a:xfrm>
          <a:custGeom>
            <a:avLst/>
            <a:gdLst/>
            <a:ahLst/>
            <a:cxnLst/>
            <a:rect l="l" t="t" r="r" b="b"/>
            <a:pathLst>
              <a:path w="50800" h="59054">
                <a:moveTo>
                  <a:pt x="9664" y="1092"/>
                </a:moveTo>
                <a:lnTo>
                  <a:pt x="0" y="1092"/>
                </a:lnTo>
                <a:lnTo>
                  <a:pt x="0" y="58623"/>
                </a:lnTo>
                <a:lnTo>
                  <a:pt x="13423" y="58623"/>
                </a:lnTo>
                <a:lnTo>
                  <a:pt x="13550" y="16890"/>
                </a:lnTo>
                <a:lnTo>
                  <a:pt x="14681" y="15417"/>
                </a:lnTo>
                <a:lnTo>
                  <a:pt x="16408" y="13995"/>
                </a:lnTo>
                <a:lnTo>
                  <a:pt x="20904" y="11785"/>
                </a:lnTo>
                <a:lnTo>
                  <a:pt x="22987" y="11239"/>
                </a:lnTo>
                <a:lnTo>
                  <a:pt x="48786" y="11239"/>
                </a:lnTo>
                <a:lnTo>
                  <a:pt x="48450" y="10274"/>
                </a:lnTo>
                <a:lnTo>
                  <a:pt x="44816" y="6464"/>
                </a:lnTo>
                <a:lnTo>
                  <a:pt x="12141" y="6464"/>
                </a:lnTo>
                <a:lnTo>
                  <a:pt x="9664" y="1092"/>
                </a:lnTo>
                <a:close/>
              </a:path>
              <a:path w="50800" h="59054">
                <a:moveTo>
                  <a:pt x="48786" y="11239"/>
                </a:moveTo>
                <a:lnTo>
                  <a:pt x="29248" y="11239"/>
                </a:lnTo>
                <a:lnTo>
                  <a:pt x="32308" y="12382"/>
                </a:lnTo>
                <a:lnTo>
                  <a:pt x="36068" y="16890"/>
                </a:lnTo>
                <a:lnTo>
                  <a:pt x="37020" y="20459"/>
                </a:lnTo>
                <a:lnTo>
                  <a:pt x="37020" y="58623"/>
                </a:lnTo>
                <a:lnTo>
                  <a:pt x="50444" y="58623"/>
                </a:lnTo>
                <a:lnTo>
                  <a:pt x="50444" y="16001"/>
                </a:lnTo>
                <a:lnTo>
                  <a:pt x="48786" y="11239"/>
                </a:lnTo>
                <a:close/>
              </a:path>
              <a:path w="50800" h="59054">
                <a:moveTo>
                  <a:pt x="35153" y="0"/>
                </a:moveTo>
                <a:lnTo>
                  <a:pt x="21170" y="0"/>
                </a:lnTo>
                <a:lnTo>
                  <a:pt x="15786" y="2171"/>
                </a:lnTo>
                <a:lnTo>
                  <a:pt x="12141" y="6464"/>
                </a:lnTo>
                <a:lnTo>
                  <a:pt x="44816" y="6464"/>
                </a:lnTo>
                <a:lnTo>
                  <a:pt x="40563" y="2070"/>
                </a:lnTo>
                <a:lnTo>
                  <a:pt x="351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49924" y="3672474"/>
            <a:ext cx="40640" cy="60325"/>
          </a:xfrm>
          <a:custGeom>
            <a:avLst/>
            <a:gdLst/>
            <a:ahLst/>
            <a:cxnLst/>
            <a:rect l="l" t="t" r="r" b="b"/>
            <a:pathLst>
              <a:path w="40639" h="60325">
                <a:moveTo>
                  <a:pt x="5003" y="44183"/>
                </a:moveTo>
                <a:lnTo>
                  <a:pt x="215" y="54902"/>
                </a:lnTo>
                <a:lnTo>
                  <a:pt x="3835" y="56832"/>
                </a:lnTo>
                <a:lnTo>
                  <a:pt x="6807" y="58102"/>
                </a:lnTo>
                <a:lnTo>
                  <a:pt x="11404" y="59385"/>
                </a:lnTo>
                <a:lnTo>
                  <a:pt x="14477" y="59702"/>
                </a:lnTo>
                <a:lnTo>
                  <a:pt x="25120" y="59702"/>
                </a:lnTo>
                <a:lnTo>
                  <a:pt x="30518" y="58140"/>
                </a:lnTo>
                <a:lnTo>
                  <a:pt x="34455" y="55105"/>
                </a:lnTo>
                <a:lnTo>
                  <a:pt x="38417" y="52006"/>
                </a:lnTo>
                <a:lnTo>
                  <a:pt x="39850" y="48983"/>
                </a:lnTo>
                <a:lnTo>
                  <a:pt x="13538" y="48983"/>
                </a:lnTo>
                <a:lnTo>
                  <a:pt x="9004" y="47409"/>
                </a:lnTo>
                <a:lnTo>
                  <a:pt x="5003" y="44183"/>
                </a:lnTo>
                <a:close/>
              </a:path>
              <a:path w="40639" h="60325">
                <a:moveTo>
                  <a:pt x="26225" y="0"/>
                </a:moveTo>
                <a:lnTo>
                  <a:pt x="14363" y="0"/>
                </a:lnTo>
                <a:lnTo>
                  <a:pt x="9499" y="1371"/>
                </a:lnTo>
                <a:lnTo>
                  <a:pt x="5676" y="4140"/>
                </a:lnTo>
                <a:lnTo>
                  <a:pt x="1892" y="6934"/>
                </a:lnTo>
                <a:lnTo>
                  <a:pt x="49" y="10706"/>
                </a:lnTo>
                <a:lnTo>
                  <a:pt x="0" y="23228"/>
                </a:lnTo>
                <a:lnTo>
                  <a:pt x="4952" y="28968"/>
                </a:lnTo>
                <a:lnTo>
                  <a:pt x="19418" y="34988"/>
                </a:lnTo>
                <a:lnTo>
                  <a:pt x="22466" y="36639"/>
                </a:lnTo>
                <a:lnTo>
                  <a:pt x="25628" y="39395"/>
                </a:lnTo>
                <a:lnTo>
                  <a:pt x="26415" y="41211"/>
                </a:lnTo>
                <a:lnTo>
                  <a:pt x="26415" y="47142"/>
                </a:lnTo>
                <a:lnTo>
                  <a:pt x="23812" y="48983"/>
                </a:lnTo>
                <a:lnTo>
                  <a:pt x="39850" y="48983"/>
                </a:lnTo>
                <a:lnTo>
                  <a:pt x="40398" y="47828"/>
                </a:lnTo>
                <a:lnTo>
                  <a:pt x="40398" y="38480"/>
                </a:lnTo>
                <a:lnTo>
                  <a:pt x="39268" y="35064"/>
                </a:lnTo>
                <a:lnTo>
                  <a:pt x="34861" y="29413"/>
                </a:lnTo>
                <a:lnTo>
                  <a:pt x="31191" y="26974"/>
                </a:lnTo>
                <a:lnTo>
                  <a:pt x="21107" y="23012"/>
                </a:lnTo>
                <a:lnTo>
                  <a:pt x="17830" y="21412"/>
                </a:lnTo>
                <a:lnTo>
                  <a:pt x="16255" y="20243"/>
                </a:lnTo>
                <a:lnTo>
                  <a:pt x="14731" y="19062"/>
                </a:lnTo>
                <a:lnTo>
                  <a:pt x="13969" y="17741"/>
                </a:lnTo>
                <a:lnTo>
                  <a:pt x="13969" y="12547"/>
                </a:lnTo>
                <a:lnTo>
                  <a:pt x="16306" y="10706"/>
                </a:lnTo>
                <a:lnTo>
                  <a:pt x="34638" y="10706"/>
                </a:lnTo>
                <a:lnTo>
                  <a:pt x="37122" y="4013"/>
                </a:lnTo>
                <a:lnTo>
                  <a:pt x="31851" y="1333"/>
                </a:lnTo>
                <a:lnTo>
                  <a:pt x="26225" y="0"/>
                </a:lnTo>
                <a:close/>
              </a:path>
              <a:path w="40639" h="60325">
                <a:moveTo>
                  <a:pt x="34638" y="10706"/>
                </a:moveTo>
                <a:lnTo>
                  <a:pt x="26225" y="10706"/>
                </a:lnTo>
                <a:lnTo>
                  <a:pt x="30302" y="11925"/>
                </a:lnTo>
                <a:lnTo>
                  <a:pt x="33248" y="14452"/>
                </a:lnTo>
                <a:lnTo>
                  <a:pt x="34638" y="1070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701057" y="3673539"/>
            <a:ext cx="50800" cy="59055"/>
          </a:xfrm>
          <a:custGeom>
            <a:avLst/>
            <a:gdLst/>
            <a:ahLst/>
            <a:cxnLst/>
            <a:rect l="l" t="t" r="r" b="b"/>
            <a:pathLst>
              <a:path w="50800" h="59054">
                <a:moveTo>
                  <a:pt x="13436" y="0"/>
                </a:moveTo>
                <a:lnTo>
                  <a:pt x="0" y="0"/>
                </a:lnTo>
                <a:lnTo>
                  <a:pt x="0" y="37337"/>
                </a:lnTo>
                <a:lnTo>
                  <a:pt x="1252" y="46650"/>
                </a:lnTo>
                <a:lnTo>
                  <a:pt x="5013" y="53306"/>
                </a:lnTo>
                <a:lnTo>
                  <a:pt x="11283" y="57302"/>
                </a:lnTo>
                <a:lnTo>
                  <a:pt x="20065" y="58635"/>
                </a:lnTo>
                <a:lnTo>
                  <a:pt x="22834" y="58635"/>
                </a:lnTo>
                <a:lnTo>
                  <a:pt x="37096" y="52743"/>
                </a:lnTo>
                <a:lnTo>
                  <a:pt x="50520" y="52743"/>
                </a:lnTo>
                <a:lnTo>
                  <a:pt x="50520" y="47396"/>
                </a:lnTo>
                <a:lnTo>
                  <a:pt x="16751" y="47396"/>
                </a:lnTo>
                <a:lnTo>
                  <a:pt x="13436" y="43687"/>
                </a:lnTo>
                <a:lnTo>
                  <a:pt x="13436" y="0"/>
                </a:lnTo>
                <a:close/>
              </a:path>
              <a:path w="50800" h="59054">
                <a:moveTo>
                  <a:pt x="50520" y="52743"/>
                </a:moveTo>
                <a:lnTo>
                  <a:pt x="37096" y="52743"/>
                </a:lnTo>
                <a:lnTo>
                  <a:pt x="37096" y="57594"/>
                </a:lnTo>
                <a:lnTo>
                  <a:pt x="50520" y="57594"/>
                </a:lnTo>
                <a:lnTo>
                  <a:pt x="50520" y="52743"/>
                </a:lnTo>
                <a:close/>
              </a:path>
              <a:path w="50800" h="59054">
                <a:moveTo>
                  <a:pt x="50520" y="0"/>
                </a:moveTo>
                <a:lnTo>
                  <a:pt x="37096" y="0"/>
                </a:lnTo>
                <a:lnTo>
                  <a:pt x="37096" y="39535"/>
                </a:lnTo>
                <a:lnTo>
                  <a:pt x="36220" y="41617"/>
                </a:lnTo>
                <a:lnTo>
                  <a:pt x="34480" y="43459"/>
                </a:lnTo>
                <a:lnTo>
                  <a:pt x="29248" y="46596"/>
                </a:lnTo>
                <a:lnTo>
                  <a:pt x="26415" y="47396"/>
                </a:lnTo>
                <a:lnTo>
                  <a:pt x="50520" y="47396"/>
                </a:lnTo>
                <a:lnTo>
                  <a:pt x="505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766080" y="3672450"/>
            <a:ext cx="39370" cy="59055"/>
          </a:xfrm>
          <a:custGeom>
            <a:avLst/>
            <a:gdLst/>
            <a:ahLst/>
            <a:cxnLst/>
            <a:rect l="l" t="t" r="r" b="b"/>
            <a:pathLst>
              <a:path w="39370" h="59054">
                <a:moveTo>
                  <a:pt x="13423" y="1092"/>
                </a:moveTo>
                <a:lnTo>
                  <a:pt x="0" y="1092"/>
                </a:lnTo>
                <a:lnTo>
                  <a:pt x="0" y="58623"/>
                </a:lnTo>
                <a:lnTo>
                  <a:pt x="13423" y="58623"/>
                </a:lnTo>
                <a:lnTo>
                  <a:pt x="13423" y="21793"/>
                </a:lnTo>
                <a:lnTo>
                  <a:pt x="14617" y="18326"/>
                </a:lnTo>
                <a:lnTo>
                  <a:pt x="19494" y="12649"/>
                </a:lnTo>
                <a:lnTo>
                  <a:pt x="22237" y="11252"/>
                </a:lnTo>
                <a:lnTo>
                  <a:pt x="34425" y="11252"/>
                </a:lnTo>
                <a:lnTo>
                  <a:pt x="36848" y="6362"/>
                </a:lnTo>
                <a:lnTo>
                  <a:pt x="13423" y="6362"/>
                </a:lnTo>
                <a:lnTo>
                  <a:pt x="13423" y="1092"/>
                </a:lnTo>
                <a:close/>
              </a:path>
              <a:path w="39370" h="59054">
                <a:moveTo>
                  <a:pt x="34425" y="11252"/>
                </a:moveTo>
                <a:lnTo>
                  <a:pt x="28219" y="11252"/>
                </a:lnTo>
                <a:lnTo>
                  <a:pt x="30861" y="12039"/>
                </a:lnTo>
                <a:lnTo>
                  <a:pt x="33261" y="13601"/>
                </a:lnTo>
                <a:lnTo>
                  <a:pt x="34425" y="11252"/>
                </a:lnTo>
                <a:close/>
              </a:path>
              <a:path w="39370" h="59054">
                <a:moveTo>
                  <a:pt x="33007" y="0"/>
                </a:moveTo>
                <a:lnTo>
                  <a:pt x="22174" y="0"/>
                </a:lnTo>
                <a:lnTo>
                  <a:pt x="17195" y="2133"/>
                </a:lnTo>
                <a:lnTo>
                  <a:pt x="13423" y="6362"/>
                </a:lnTo>
                <a:lnTo>
                  <a:pt x="36848" y="6362"/>
                </a:lnTo>
                <a:lnTo>
                  <a:pt x="38950" y="2120"/>
                </a:lnTo>
                <a:lnTo>
                  <a:pt x="36525" y="736"/>
                </a:lnTo>
                <a:lnTo>
                  <a:pt x="330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809316" y="3672475"/>
            <a:ext cx="52705" cy="59690"/>
          </a:xfrm>
          <a:custGeom>
            <a:avLst/>
            <a:gdLst/>
            <a:ahLst/>
            <a:cxnLst/>
            <a:rect l="l" t="t" r="r" b="b"/>
            <a:pathLst>
              <a:path w="52704" h="59689">
                <a:moveTo>
                  <a:pt x="30378" y="20561"/>
                </a:moveTo>
                <a:lnTo>
                  <a:pt x="19608" y="20561"/>
                </a:lnTo>
                <a:lnTo>
                  <a:pt x="12496" y="22440"/>
                </a:lnTo>
                <a:lnTo>
                  <a:pt x="2501" y="29959"/>
                </a:lnTo>
                <a:lnTo>
                  <a:pt x="0" y="35179"/>
                </a:lnTo>
                <a:lnTo>
                  <a:pt x="0" y="47548"/>
                </a:lnTo>
                <a:lnTo>
                  <a:pt x="1790" y="51917"/>
                </a:lnTo>
                <a:lnTo>
                  <a:pt x="8864" y="58140"/>
                </a:lnTo>
                <a:lnTo>
                  <a:pt x="13741" y="59677"/>
                </a:lnTo>
                <a:lnTo>
                  <a:pt x="23253" y="59677"/>
                </a:lnTo>
                <a:lnTo>
                  <a:pt x="26390" y="59042"/>
                </a:lnTo>
                <a:lnTo>
                  <a:pt x="32435" y="56515"/>
                </a:lnTo>
                <a:lnTo>
                  <a:pt x="34569" y="54864"/>
                </a:lnTo>
                <a:lnTo>
                  <a:pt x="35801" y="52870"/>
                </a:lnTo>
                <a:lnTo>
                  <a:pt x="49246" y="52870"/>
                </a:lnTo>
                <a:lnTo>
                  <a:pt x="47982" y="48983"/>
                </a:lnTo>
                <a:lnTo>
                  <a:pt x="16446" y="48983"/>
                </a:lnTo>
                <a:lnTo>
                  <a:pt x="13436" y="46405"/>
                </a:lnTo>
                <a:lnTo>
                  <a:pt x="13436" y="34302"/>
                </a:lnTo>
                <a:lnTo>
                  <a:pt x="18745" y="30835"/>
                </a:lnTo>
                <a:lnTo>
                  <a:pt x="47878" y="30835"/>
                </a:lnTo>
                <a:lnTo>
                  <a:pt x="47878" y="21361"/>
                </a:lnTo>
                <a:lnTo>
                  <a:pt x="34391" y="21361"/>
                </a:lnTo>
                <a:lnTo>
                  <a:pt x="32245" y="20840"/>
                </a:lnTo>
                <a:lnTo>
                  <a:pt x="30378" y="20561"/>
                </a:lnTo>
                <a:close/>
              </a:path>
              <a:path w="52704" h="59689">
                <a:moveTo>
                  <a:pt x="49246" y="52870"/>
                </a:moveTo>
                <a:lnTo>
                  <a:pt x="35801" y="52870"/>
                </a:lnTo>
                <a:lnTo>
                  <a:pt x="36321" y="54521"/>
                </a:lnTo>
                <a:lnTo>
                  <a:pt x="37350" y="56095"/>
                </a:lnTo>
                <a:lnTo>
                  <a:pt x="40436" y="58940"/>
                </a:lnTo>
                <a:lnTo>
                  <a:pt x="42189" y="59677"/>
                </a:lnTo>
                <a:lnTo>
                  <a:pt x="45872" y="59677"/>
                </a:lnTo>
                <a:lnTo>
                  <a:pt x="47421" y="59448"/>
                </a:lnTo>
                <a:lnTo>
                  <a:pt x="50139" y="58585"/>
                </a:lnTo>
                <a:lnTo>
                  <a:pt x="51384" y="57378"/>
                </a:lnTo>
                <a:lnTo>
                  <a:pt x="52501" y="55435"/>
                </a:lnTo>
                <a:lnTo>
                  <a:pt x="49441" y="53467"/>
                </a:lnTo>
                <a:lnTo>
                  <a:pt x="49246" y="52870"/>
                </a:lnTo>
                <a:close/>
              </a:path>
              <a:path w="52704" h="59689">
                <a:moveTo>
                  <a:pt x="47878" y="30835"/>
                </a:moveTo>
                <a:lnTo>
                  <a:pt x="30518" y="30835"/>
                </a:lnTo>
                <a:lnTo>
                  <a:pt x="32207" y="31076"/>
                </a:lnTo>
                <a:lnTo>
                  <a:pt x="34505" y="31534"/>
                </a:lnTo>
                <a:lnTo>
                  <a:pt x="34505" y="44983"/>
                </a:lnTo>
                <a:lnTo>
                  <a:pt x="30492" y="48983"/>
                </a:lnTo>
                <a:lnTo>
                  <a:pt x="47982" y="48983"/>
                </a:lnTo>
                <a:lnTo>
                  <a:pt x="47878" y="30835"/>
                </a:lnTo>
                <a:close/>
              </a:path>
              <a:path w="52704" h="59689">
                <a:moveTo>
                  <a:pt x="46157" y="11226"/>
                </a:moveTo>
                <a:lnTo>
                  <a:pt x="30098" y="11226"/>
                </a:lnTo>
                <a:lnTo>
                  <a:pt x="34391" y="14592"/>
                </a:lnTo>
                <a:lnTo>
                  <a:pt x="34391" y="21361"/>
                </a:lnTo>
                <a:lnTo>
                  <a:pt x="47878" y="21361"/>
                </a:lnTo>
                <a:lnTo>
                  <a:pt x="47878" y="17551"/>
                </a:lnTo>
                <a:lnTo>
                  <a:pt x="46157" y="11226"/>
                </a:lnTo>
                <a:close/>
              </a:path>
              <a:path w="52704" h="59689">
                <a:moveTo>
                  <a:pt x="31241" y="0"/>
                </a:moveTo>
                <a:lnTo>
                  <a:pt x="16090" y="0"/>
                </a:lnTo>
                <a:lnTo>
                  <a:pt x="10579" y="1104"/>
                </a:lnTo>
                <a:lnTo>
                  <a:pt x="5981" y="3314"/>
                </a:lnTo>
                <a:lnTo>
                  <a:pt x="8864" y="13741"/>
                </a:lnTo>
                <a:lnTo>
                  <a:pt x="12293" y="12052"/>
                </a:lnTo>
                <a:lnTo>
                  <a:pt x="16509" y="11226"/>
                </a:lnTo>
                <a:lnTo>
                  <a:pt x="46157" y="11226"/>
                </a:lnTo>
                <a:lnTo>
                  <a:pt x="45821" y="9994"/>
                </a:lnTo>
                <a:lnTo>
                  <a:pt x="37680" y="1968"/>
                </a:lnTo>
                <a:lnTo>
                  <a:pt x="3124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868410" y="3672449"/>
            <a:ext cx="50800" cy="59055"/>
          </a:xfrm>
          <a:custGeom>
            <a:avLst/>
            <a:gdLst/>
            <a:ahLst/>
            <a:cxnLst/>
            <a:rect l="l" t="t" r="r" b="b"/>
            <a:pathLst>
              <a:path w="50800" h="59054">
                <a:moveTo>
                  <a:pt x="9651" y="1092"/>
                </a:moveTo>
                <a:lnTo>
                  <a:pt x="0" y="1092"/>
                </a:lnTo>
                <a:lnTo>
                  <a:pt x="0" y="58623"/>
                </a:lnTo>
                <a:lnTo>
                  <a:pt x="13423" y="58623"/>
                </a:lnTo>
                <a:lnTo>
                  <a:pt x="13550" y="16890"/>
                </a:lnTo>
                <a:lnTo>
                  <a:pt x="14681" y="15417"/>
                </a:lnTo>
                <a:lnTo>
                  <a:pt x="16421" y="13995"/>
                </a:lnTo>
                <a:lnTo>
                  <a:pt x="18668" y="12903"/>
                </a:lnTo>
                <a:lnTo>
                  <a:pt x="20904" y="11785"/>
                </a:lnTo>
                <a:lnTo>
                  <a:pt x="22999" y="11239"/>
                </a:lnTo>
                <a:lnTo>
                  <a:pt x="48799" y="11239"/>
                </a:lnTo>
                <a:lnTo>
                  <a:pt x="48463" y="10274"/>
                </a:lnTo>
                <a:lnTo>
                  <a:pt x="44817" y="6464"/>
                </a:lnTo>
                <a:lnTo>
                  <a:pt x="12153" y="6464"/>
                </a:lnTo>
                <a:lnTo>
                  <a:pt x="9651" y="1092"/>
                </a:lnTo>
                <a:close/>
              </a:path>
              <a:path w="50800" h="59054">
                <a:moveTo>
                  <a:pt x="48799" y="11239"/>
                </a:moveTo>
                <a:lnTo>
                  <a:pt x="29260" y="11239"/>
                </a:lnTo>
                <a:lnTo>
                  <a:pt x="32308" y="12382"/>
                </a:lnTo>
                <a:lnTo>
                  <a:pt x="36080" y="16890"/>
                </a:lnTo>
                <a:lnTo>
                  <a:pt x="37007" y="20459"/>
                </a:lnTo>
                <a:lnTo>
                  <a:pt x="37007" y="58623"/>
                </a:lnTo>
                <a:lnTo>
                  <a:pt x="50457" y="58623"/>
                </a:lnTo>
                <a:lnTo>
                  <a:pt x="50457" y="16001"/>
                </a:lnTo>
                <a:lnTo>
                  <a:pt x="48799" y="11239"/>
                </a:lnTo>
                <a:close/>
              </a:path>
              <a:path w="50800" h="59054">
                <a:moveTo>
                  <a:pt x="35153" y="0"/>
                </a:moveTo>
                <a:lnTo>
                  <a:pt x="21170" y="0"/>
                </a:lnTo>
                <a:lnTo>
                  <a:pt x="15798" y="2171"/>
                </a:lnTo>
                <a:lnTo>
                  <a:pt x="12153" y="6464"/>
                </a:lnTo>
                <a:lnTo>
                  <a:pt x="44817" y="6464"/>
                </a:lnTo>
                <a:lnTo>
                  <a:pt x="40551" y="2070"/>
                </a:lnTo>
                <a:lnTo>
                  <a:pt x="351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929604" y="3672450"/>
            <a:ext cx="49530" cy="60325"/>
          </a:xfrm>
          <a:custGeom>
            <a:avLst/>
            <a:gdLst/>
            <a:ahLst/>
            <a:cxnLst/>
            <a:rect l="l" t="t" r="r" b="b"/>
            <a:pathLst>
              <a:path w="49529" h="60325">
                <a:moveTo>
                  <a:pt x="38112" y="0"/>
                </a:moveTo>
                <a:lnTo>
                  <a:pt x="21729" y="0"/>
                </a:lnTo>
                <a:lnTo>
                  <a:pt x="14084" y="2819"/>
                </a:lnTo>
                <a:lnTo>
                  <a:pt x="2819" y="13982"/>
                </a:lnTo>
                <a:lnTo>
                  <a:pt x="0" y="21310"/>
                </a:lnTo>
                <a:lnTo>
                  <a:pt x="0" y="39573"/>
                </a:lnTo>
                <a:lnTo>
                  <a:pt x="2590" y="46774"/>
                </a:lnTo>
                <a:lnTo>
                  <a:pt x="7708" y="51955"/>
                </a:lnTo>
                <a:lnTo>
                  <a:pt x="12865" y="57111"/>
                </a:lnTo>
                <a:lnTo>
                  <a:pt x="19862" y="59702"/>
                </a:lnTo>
                <a:lnTo>
                  <a:pt x="32715" y="59702"/>
                </a:lnTo>
                <a:lnTo>
                  <a:pt x="36169" y="59372"/>
                </a:lnTo>
                <a:lnTo>
                  <a:pt x="41998" y="58102"/>
                </a:lnTo>
                <a:lnTo>
                  <a:pt x="45427" y="56553"/>
                </a:lnTo>
                <a:lnTo>
                  <a:pt x="49326" y="54127"/>
                </a:lnTo>
                <a:lnTo>
                  <a:pt x="46699" y="48488"/>
                </a:lnTo>
                <a:lnTo>
                  <a:pt x="19723" y="48488"/>
                </a:lnTo>
                <a:lnTo>
                  <a:pt x="13957" y="42443"/>
                </a:lnTo>
                <a:lnTo>
                  <a:pt x="13957" y="24409"/>
                </a:lnTo>
                <a:lnTo>
                  <a:pt x="15468" y="19684"/>
                </a:lnTo>
                <a:lnTo>
                  <a:pt x="18389" y="16319"/>
                </a:lnTo>
                <a:lnTo>
                  <a:pt x="21374" y="12953"/>
                </a:lnTo>
                <a:lnTo>
                  <a:pt x="25374" y="11252"/>
                </a:lnTo>
                <a:lnTo>
                  <a:pt x="45705" y="11252"/>
                </a:lnTo>
                <a:lnTo>
                  <a:pt x="48895" y="5664"/>
                </a:lnTo>
                <a:lnTo>
                  <a:pt x="43967" y="1892"/>
                </a:lnTo>
                <a:lnTo>
                  <a:pt x="38112" y="0"/>
                </a:lnTo>
                <a:close/>
              </a:path>
              <a:path w="49529" h="60325">
                <a:moveTo>
                  <a:pt x="44386" y="43522"/>
                </a:moveTo>
                <a:lnTo>
                  <a:pt x="40576" y="46837"/>
                </a:lnTo>
                <a:lnTo>
                  <a:pt x="36182" y="48488"/>
                </a:lnTo>
                <a:lnTo>
                  <a:pt x="46699" y="48488"/>
                </a:lnTo>
                <a:lnTo>
                  <a:pt x="44386" y="43522"/>
                </a:lnTo>
                <a:close/>
              </a:path>
              <a:path w="49529" h="60325">
                <a:moveTo>
                  <a:pt x="45705" y="11252"/>
                </a:moveTo>
                <a:lnTo>
                  <a:pt x="35763" y="11252"/>
                </a:lnTo>
                <a:lnTo>
                  <a:pt x="40005" y="12738"/>
                </a:lnTo>
                <a:lnTo>
                  <a:pt x="43154" y="15722"/>
                </a:lnTo>
                <a:lnTo>
                  <a:pt x="45705" y="112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985897" y="3672470"/>
            <a:ext cx="56515" cy="60325"/>
          </a:xfrm>
          <a:custGeom>
            <a:avLst/>
            <a:gdLst/>
            <a:ahLst/>
            <a:cxnLst/>
            <a:rect l="l" t="t" r="r" b="b"/>
            <a:pathLst>
              <a:path w="56514" h="60325">
                <a:moveTo>
                  <a:pt x="36944" y="0"/>
                </a:moveTo>
                <a:lnTo>
                  <a:pt x="20751" y="0"/>
                </a:lnTo>
                <a:lnTo>
                  <a:pt x="14033" y="2806"/>
                </a:lnTo>
                <a:lnTo>
                  <a:pt x="2819" y="14058"/>
                </a:lnTo>
                <a:lnTo>
                  <a:pt x="0" y="21424"/>
                </a:lnTo>
                <a:lnTo>
                  <a:pt x="0" y="39662"/>
                </a:lnTo>
                <a:lnTo>
                  <a:pt x="2565" y="46863"/>
                </a:lnTo>
                <a:lnTo>
                  <a:pt x="12776" y="57111"/>
                </a:lnTo>
                <a:lnTo>
                  <a:pt x="19723" y="59702"/>
                </a:lnTo>
                <a:lnTo>
                  <a:pt x="37871" y="59702"/>
                </a:lnTo>
                <a:lnTo>
                  <a:pt x="44919" y="57797"/>
                </a:lnTo>
                <a:lnTo>
                  <a:pt x="49657" y="53936"/>
                </a:lnTo>
                <a:lnTo>
                  <a:pt x="46873" y="48450"/>
                </a:lnTo>
                <a:lnTo>
                  <a:pt x="25577" y="48450"/>
                </a:lnTo>
                <a:lnTo>
                  <a:pt x="21653" y="47180"/>
                </a:lnTo>
                <a:lnTo>
                  <a:pt x="18757" y="44665"/>
                </a:lnTo>
                <a:lnTo>
                  <a:pt x="15862" y="42100"/>
                </a:lnTo>
                <a:lnTo>
                  <a:pt x="14287" y="38519"/>
                </a:lnTo>
                <a:lnTo>
                  <a:pt x="14033" y="33959"/>
                </a:lnTo>
                <a:lnTo>
                  <a:pt x="55130" y="33959"/>
                </a:lnTo>
                <a:lnTo>
                  <a:pt x="55867" y="30594"/>
                </a:lnTo>
                <a:lnTo>
                  <a:pt x="56273" y="28130"/>
                </a:lnTo>
                <a:lnTo>
                  <a:pt x="56273" y="23850"/>
                </a:lnTo>
                <a:lnTo>
                  <a:pt x="14528" y="23850"/>
                </a:lnTo>
                <a:lnTo>
                  <a:pt x="16383" y="15430"/>
                </a:lnTo>
                <a:lnTo>
                  <a:pt x="21145" y="11214"/>
                </a:lnTo>
                <a:lnTo>
                  <a:pt x="52470" y="11214"/>
                </a:lnTo>
                <a:lnTo>
                  <a:pt x="43649" y="2476"/>
                </a:lnTo>
                <a:lnTo>
                  <a:pt x="36944" y="0"/>
                </a:lnTo>
                <a:close/>
              </a:path>
              <a:path w="56514" h="60325">
                <a:moveTo>
                  <a:pt x="44450" y="43675"/>
                </a:moveTo>
                <a:lnTo>
                  <a:pt x="41262" y="46863"/>
                </a:lnTo>
                <a:lnTo>
                  <a:pt x="36588" y="48450"/>
                </a:lnTo>
                <a:lnTo>
                  <a:pt x="46873" y="48450"/>
                </a:lnTo>
                <a:lnTo>
                  <a:pt x="44450" y="43675"/>
                </a:lnTo>
                <a:close/>
              </a:path>
              <a:path w="56514" h="60325">
                <a:moveTo>
                  <a:pt x="52470" y="11214"/>
                </a:moveTo>
                <a:lnTo>
                  <a:pt x="37198" y="11214"/>
                </a:lnTo>
                <a:lnTo>
                  <a:pt x="41846" y="15430"/>
                </a:lnTo>
                <a:lnTo>
                  <a:pt x="42786" y="23850"/>
                </a:lnTo>
                <a:lnTo>
                  <a:pt x="56273" y="23850"/>
                </a:lnTo>
                <a:lnTo>
                  <a:pt x="56273" y="18808"/>
                </a:lnTo>
                <a:lnTo>
                  <a:pt x="53721" y="12458"/>
                </a:lnTo>
                <a:lnTo>
                  <a:pt x="52470" y="112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95539" y="3651294"/>
            <a:ext cx="69215" cy="80010"/>
          </a:xfrm>
          <a:custGeom>
            <a:avLst/>
            <a:gdLst/>
            <a:ahLst/>
            <a:cxnLst/>
            <a:rect l="l" t="t" r="r" b="b"/>
            <a:pathLst>
              <a:path w="69214" h="80010">
                <a:moveTo>
                  <a:pt x="37503" y="0"/>
                </a:moveTo>
                <a:lnTo>
                  <a:pt x="31381" y="0"/>
                </a:lnTo>
                <a:lnTo>
                  <a:pt x="0" y="79781"/>
                </a:lnTo>
                <a:lnTo>
                  <a:pt x="15544" y="79781"/>
                </a:lnTo>
                <a:lnTo>
                  <a:pt x="20993" y="63830"/>
                </a:lnTo>
                <a:lnTo>
                  <a:pt x="62823" y="63830"/>
                </a:lnTo>
                <a:lnTo>
                  <a:pt x="58576" y="53124"/>
                </a:lnTo>
                <a:lnTo>
                  <a:pt x="24980" y="53124"/>
                </a:lnTo>
                <a:lnTo>
                  <a:pt x="34442" y="24079"/>
                </a:lnTo>
                <a:lnTo>
                  <a:pt x="47055" y="24079"/>
                </a:lnTo>
                <a:lnTo>
                  <a:pt x="37503" y="0"/>
                </a:lnTo>
                <a:close/>
              </a:path>
              <a:path w="69214" h="80010">
                <a:moveTo>
                  <a:pt x="62823" y="63830"/>
                </a:moveTo>
                <a:lnTo>
                  <a:pt x="47980" y="63830"/>
                </a:lnTo>
                <a:lnTo>
                  <a:pt x="53720" y="79781"/>
                </a:lnTo>
                <a:lnTo>
                  <a:pt x="69151" y="79781"/>
                </a:lnTo>
                <a:lnTo>
                  <a:pt x="62823" y="63830"/>
                </a:lnTo>
                <a:close/>
              </a:path>
              <a:path w="69214" h="80010">
                <a:moveTo>
                  <a:pt x="47055" y="24079"/>
                </a:moveTo>
                <a:lnTo>
                  <a:pt x="34442" y="24079"/>
                </a:lnTo>
                <a:lnTo>
                  <a:pt x="43891" y="53124"/>
                </a:lnTo>
                <a:lnTo>
                  <a:pt x="58576" y="53124"/>
                </a:lnTo>
                <a:lnTo>
                  <a:pt x="47055" y="240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478526" y="3651834"/>
            <a:ext cx="52705" cy="79375"/>
          </a:xfrm>
          <a:custGeom>
            <a:avLst/>
            <a:gdLst/>
            <a:ahLst/>
            <a:cxnLst/>
            <a:rect l="l" t="t" r="r" b="b"/>
            <a:pathLst>
              <a:path w="52704" h="79375">
                <a:moveTo>
                  <a:pt x="16332" y="0"/>
                </a:moveTo>
                <a:lnTo>
                  <a:pt x="14744" y="0"/>
                </a:lnTo>
                <a:lnTo>
                  <a:pt x="0" y="596"/>
                </a:lnTo>
                <a:lnTo>
                  <a:pt x="0" y="79235"/>
                </a:lnTo>
                <a:lnTo>
                  <a:pt x="13957" y="79235"/>
                </a:lnTo>
                <a:lnTo>
                  <a:pt x="13957" y="50304"/>
                </a:lnTo>
                <a:lnTo>
                  <a:pt x="23238" y="50304"/>
                </a:lnTo>
                <a:lnTo>
                  <a:pt x="34263" y="48967"/>
                </a:lnTo>
                <a:lnTo>
                  <a:pt x="44237" y="43888"/>
                </a:lnTo>
                <a:lnTo>
                  <a:pt x="48214" y="38265"/>
                </a:lnTo>
                <a:lnTo>
                  <a:pt x="18199" y="38265"/>
                </a:lnTo>
                <a:lnTo>
                  <a:pt x="16332" y="38125"/>
                </a:lnTo>
                <a:lnTo>
                  <a:pt x="13957" y="37884"/>
                </a:lnTo>
                <a:lnTo>
                  <a:pt x="13957" y="12687"/>
                </a:lnTo>
                <a:lnTo>
                  <a:pt x="15328" y="12496"/>
                </a:lnTo>
                <a:lnTo>
                  <a:pt x="16738" y="12420"/>
                </a:lnTo>
                <a:lnTo>
                  <a:pt x="50731" y="12420"/>
                </a:lnTo>
                <a:lnTo>
                  <a:pt x="49339" y="9537"/>
                </a:lnTo>
                <a:lnTo>
                  <a:pt x="43599" y="5715"/>
                </a:lnTo>
                <a:lnTo>
                  <a:pt x="38659" y="3209"/>
                </a:lnTo>
                <a:lnTo>
                  <a:pt x="32470" y="1423"/>
                </a:lnTo>
                <a:lnTo>
                  <a:pt x="25028" y="355"/>
                </a:lnTo>
                <a:lnTo>
                  <a:pt x="16332" y="0"/>
                </a:lnTo>
                <a:close/>
              </a:path>
              <a:path w="52704" h="79375">
                <a:moveTo>
                  <a:pt x="23238" y="50304"/>
                </a:moveTo>
                <a:lnTo>
                  <a:pt x="13957" y="50304"/>
                </a:lnTo>
                <a:lnTo>
                  <a:pt x="16624" y="50533"/>
                </a:lnTo>
                <a:lnTo>
                  <a:pt x="18719" y="50660"/>
                </a:lnTo>
                <a:lnTo>
                  <a:pt x="20307" y="50660"/>
                </a:lnTo>
                <a:lnTo>
                  <a:pt x="23238" y="50304"/>
                </a:lnTo>
                <a:close/>
              </a:path>
              <a:path w="52704" h="79375">
                <a:moveTo>
                  <a:pt x="50731" y="12420"/>
                </a:moveTo>
                <a:lnTo>
                  <a:pt x="31356" y="12420"/>
                </a:lnTo>
                <a:lnTo>
                  <a:pt x="37922" y="16497"/>
                </a:lnTo>
                <a:lnTo>
                  <a:pt x="37922" y="29464"/>
                </a:lnTo>
                <a:lnTo>
                  <a:pt x="36474" y="32956"/>
                </a:lnTo>
                <a:lnTo>
                  <a:pt x="30581" y="37198"/>
                </a:lnTo>
                <a:lnTo>
                  <a:pt x="25933" y="38265"/>
                </a:lnTo>
                <a:lnTo>
                  <a:pt x="48214" y="38265"/>
                </a:lnTo>
                <a:lnTo>
                  <a:pt x="50225" y="35422"/>
                </a:lnTo>
                <a:lnTo>
                  <a:pt x="52222" y="23571"/>
                </a:lnTo>
                <a:lnTo>
                  <a:pt x="52222" y="15506"/>
                </a:lnTo>
                <a:lnTo>
                  <a:pt x="50731" y="124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523735" y="3651294"/>
            <a:ext cx="69215" cy="80010"/>
          </a:xfrm>
          <a:custGeom>
            <a:avLst/>
            <a:gdLst/>
            <a:ahLst/>
            <a:cxnLst/>
            <a:rect l="l" t="t" r="r" b="b"/>
            <a:pathLst>
              <a:path w="69214" h="80010">
                <a:moveTo>
                  <a:pt x="37528" y="0"/>
                </a:moveTo>
                <a:lnTo>
                  <a:pt x="31394" y="0"/>
                </a:lnTo>
                <a:lnTo>
                  <a:pt x="0" y="79781"/>
                </a:lnTo>
                <a:lnTo>
                  <a:pt x="15557" y="79781"/>
                </a:lnTo>
                <a:lnTo>
                  <a:pt x="21018" y="63830"/>
                </a:lnTo>
                <a:lnTo>
                  <a:pt x="62839" y="63830"/>
                </a:lnTo>
                <a:lnTo>
                  <a:pt x="58593" y="53124"/>
                </a:lnTo>
                <a:lnTo>
                  <a:pt x="25006" y="53124"/>
                </a:lnTo>
                <a:lnTo>
                  <a:pt x="34455" y="24079"/>
                </a:lnTo>
                <a:lnTo>
                  <a:pt x="47076" y="24079"/>
                </a:lnTo>
                <a:lnTo>
                  <a:pt x="37528" y="0"/>
                </a:lnTo>
                <a:close/>
              </a:path>
              <a:path w="69214" h="80010">
                <a:moveTo>
                  <a:pt x="62839" y="63830"/>
                </a:moveTo>
                <a:lnTo>
                  <a:pt x="47980" y="63830"/>
                </a:lnTo>
                <a:lnTo>
                  <a:pt x="53746" y="79781"/>
                </a:lnTo>
                <a:lnTo>
                  <a:pt x="69164" y="79781"/>
                </a:lnTo>
                <a:lnTo>
                  <a:pt x="62839" y="63830"/>
                </a:lnTo>
                <a:close/>
              </a:path>
              <a:path w="69214" h="80010">
                <a:moveTo>
                  <a:pt x="47076" y="24079"/>
                </a:moveTo>
                <a:lnTo>
                  <a:pt x="34455" y="24079"/>
                </a:lnTo>
                <a:lnTo>
                  <a:pt x="43891" y="53124"/>
                </a:lnTo>
                <a:lnTo>
                  <a:pt x="58593" y="53124"/>
                </a:lnTo>
                <a:lnTo>
                  <a:pt x="47076" y="240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627255" y="3652392"/>
            <a:ext cx="0" cy="78740"/>
          </a:xfrm>
          <a:custGeom>
            <a:avLst/>
            <a:gdLst/>
            <a:ahLst/>
            <a:cxnLst/>
            <a:rect l="l" t="t" r="r" b="b"/>
            <a:pathLst>
              <a:path h="78739">
                <a:moveTo>
                  <a:pt x="0" y="0"/>
                </a:moveTo>
                <a:lnTo>
                  <a:pt x="0" y="78676"/>
                </a:lnTo>
              </a:path>
            </a:pathLst>
          </a:custGeom>
          <a:ln w="1397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649832" y="3672449"/>
            <a:ext cx="50800" cy="59055"/>
          </a:xfrm>
          <a:custGeom>
            <a:avLst/>
            <a:gdLst/>
            <a:ahLst/>
            <a:cxnLst/>
            <a:rect l="l" t="t" r="r" b="b"/>
            <a:pathLst>
              <a:path w="50800" h="59054">
                <a:moveTo>
                  <a:pt x="9664" y="1092"/>
                </a:moveTo>
                <a:lnTo>
                  <a:pt x="0" y="1092"/>
                </a:lnTo>
                <a:lnTo>
                  <a:pt x="0" y="58623"/>
                </a:lnTo>
                <a:lnTo>
                  <a:pt x="13436" y="58623"/>
                </a:lnTo>
                <a:lnTo>
                  <a:pt x="13562" y="16890"/>
                </a:lnTo>
                <a:lnTo>
                  <a:pt x="14681" y="15417"/>
                </a:lnTo>
                <a:lnTo>
                  <a:pt x="16408" y="13995"/>
                </a:lnTo>
                <a:lnTo>
                  <a:pt x="20891" y="11785"/>
                </a:lnTo>
                <a:lnTo>
                  <a:pt x="22999" y="11239"/>
                </a:lnTo>
                <a:lnTo>
                  <a:pt x="48786" y="11239"/>
                </a:lnTo>
                <a:lnTo>
                  <a:pt x="48450" y="10274"/>
                </a:lnTo>
                <a:lnTo>
                  <a:pt x="44805" y="6464"/>
                </a:lnTo>
                <a:lnTo>
                  <a:pt x="12141" y="6464"/>
                </a:lnTo>
                <a:lnTo>
                  <a:pt x="9664" y="1092"/>
                </a:lnTo>
                <a:close/>
              </a:path>
              <a:path w="50800" h="59054">
                <a:moveTo>
                  <a:pt x="48786" y="11239"/>
                </a:moveTo>
                <a:lnTo>
                  <a:pt x="29222" y="11239"/>
                </a:lnTo>
                <a:lnTo>
                  <a:pt x="32296" y="12382"/>
                </a:lnTo>
                <a:lnTo>
                  <a:pt x="36067" y="16890"/>
                </a:lnTo>
                <a:lnTo>
                  <a:pt x="37007" y="20459"/>
                </a:lnTo>
                <a:lnTo>
                  <a:pt x="37007" y="58623"/>
                </a:lnTo>
                <a:lnTo>
                  <a:pt x="50444" y="58623"/>
                </a:lnTo>
                <a:lnTo>
                  <a:pt x="50444" y="16001"/>
                </a:lnTo>
                <a:lnTo>
                  <a:pt x="48786" y="11239"/>
                </a:lnTo>
                <a:close/>
              </a:path>
              <a:path w="50800" h="59054">
                <a:moveTo>
                  <a:pt x="35153" y="0"/>
                </a:moveTo>
                <a:lnTo>
                  <a:pt x="21170" y="0"/>
                </a:lnTo>
                <a:lnTo>
                  <a:pt x="15786" y="2171"/>
                </a:lnTo>
                <a:lnTo>
                  <a:pt x="12141" y="6464"/>
                </a:lnTo>
                <a:lnTo>
                  <a:pt x="44805" y="6464"/>
                </a:lnTo>
                <a:lnTo>
                  <a:pt x="40551" y="2070"/>
                </a:lnTo>
                <a:lnTo>
                  <a:pt x="351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711026" y="3672474"/>
            <a:ext cx="40640" cy="60325"/>
          </a:xfrm>
          <a:custGeom>
            <a:avLst/>
            <a:gdLst/>
            <a:ahLst/>
            <a:cxnLst/>
            <a:rect l="l" t="t" r="r" b="b"/>
            <a:pathLst>
              <a:path w="40639" h="60325">
                <a:moveTo>
                  <a:pt x="5003" y="44183"/>
                </a:moveTo>
                <a:lnTo>
                  <a:pt x="203" y="54902"/>
                </a:lnTo>
                <a:lnTo>
                  <a:pt x="3848" y="56832"/>
                </a:lnTo>
                <a:lnTo>
                  <a:pt x="6794" y="58102"/>
                </a:lnTo>
                <a:lnTo>
                  <a:pt x="11417" y="59385"/>
                </a:lnTo>
                <a:lnTo>
                  <a:pt x="14490" y="59702"/>
                </a:lnTo>
                <a:lnTo>
                  <a:pt x="25120" y="59702"/>
                </a:lnTo>
                <a:lnTo>
                  <a:pt x="30518" y="58140"/>
                </a:lnTo>
                <a:lnTo>
                  <a:pt x="38430" y="52006"/>
                </a:lnTo>
                <a:lnTo>
                  <a:pt x="39854" y="48983"/>
                </a:lnTo>
                <a:lnTo>
                  <a:pt x="13550" y="48983"/>
                </a:lnTo>
                <a:lnTo>
                  <a:pt x="9017" y="47409"/>
                </a:lnTo>
                <a:lnTo>
                  <a:pt x="5003" y="44183"/>
                </a:lnTo>
                <a:close/>
              </a:path>
              <a:path w="40639" h="60325">
                <a:moveTo>
                  <a:pt x="26238" y="0"/>
                </a:moveTo>
                <a:lnTo>
                  <a:pt x="14363" y="0"/>
                </a:lnTo>
                <a:lnTo>
                  <a:pt x="9512" y="1371"/>
                </a:lnTo>
                <a:lnTo>
                  <a:pt x="1905" y="6934"/>
                </a:lnTo>
                <a:lnTo>
                  <a:pt x="49" y="10706"/>
                </a:lnTo>
                <a:lnTo>
                  <a:pt x="0" y="23228"/>
                </a:lnTo>
                <a:lnTo>
                  <a:pt x="4965" y="28968"/>
                </a:lnTo>
                <a:lnTo>
                  <a:pt x="19405" y="34988"/>
                </a:lnTo>
                <a:lnTo>
                  <a:pt x="22479" y="36639"/>
                </a:lnTo>
                <a:lnTo>
                  <a:pt x="24079" y="38023"/>
                </a:lnTo>
                <a:lnTo>
                  <a:pt x="25615" y="39395"/>
                </a:lnTo>
                <a:lnTo>
                  <a:pt x="26416" y="41211"/>
                </a:lnTo>
                <a:lnTo>
                  <a:pt x="26416" y="47142"/>
                </a:lnTo>
                <a:lnTo>
                  <a:pt x="23812" y="48983"/>
                </a:lnTo>
                <a:lnTo>
                  <a:pt x="39854" y="48983"/>
                </a:lnTo>
                <a:lnTo>
                  <a:pt x="40398" y="47828"/>
                </a:lnTo>
                <a:lnTo>
                  <a:pt x="40398" y="38480"/>
                </a:lnTo>
                <a:lnTo>
                  <a:pt x="39268" y="35064"/>
                </a:lnTo>
                <a:lnTo>
                  <a:pt x="34861" y="29413"/>
                </a:lnTo>
                <a:lnTo>
                  <a:pt x="31203" y="26974"/>
                </a:lnTo>
                <a:lnTo>
                  <a:pt x="21120" y="23012"/>
                </a:lnTo>
                <a:lnTo>
                  <a:pt x="17818" y="21412"/>
                </a:lnTo>
                <a:lnTo>
                  <a:pt x="16256" y="20243"/>
                </a:lnTo>
                <a:lnTo>
                  <a:pt x="14744" y="19062"/>
                </a:lnTo>
                <a:lnTo>
                  <a:pt x="13970" y="17741"/>
                </a:lnTo>
                <a:lnTo>
                  <a:pt x="13970" y="12547"/>
                </a:lnTo>
                <a:lnTo>
                  <a:pt x="16306" y="10706"/>
                </a:lnTo>
                <a:lnTo>
                  <a:pt x="34651" y="10706"/>
                </a:lnTo>
                <a:lnTo>
                  <a:pt x="37134" y="4013"/>
                </a:lnTo>
                <a:lnTo>
                  <a:pt x="31851" y="1333"/>
                </a:lnTo>
                <a:lnTo>
                  <a:pt x="26238" y="0"/>
                </a:lnTo>
                <a:close/>
              </a:path>
              <a:path w="40639" h="60325">
                <a:moveTo>
                  <a:pt x="34651" y="10706"/>
                </a:moveTo>
                <a:lnTo>
                  <a:pt x="26238" y="10706"/>
                </a:lnTo>
                <a:lnTo>
                  <a:pt x="30314" y="11925"/>
                </a:lnTo>
                <a:lnTo>
                  <a:pt x="33261" y="14452"/>
                </a:lnTo>
                <a:lnTo>
                  <a:pt x="34651" y="1070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762178" y="3673539"/>
            <a:ext cx="50800" cy="59055"/>
          </a:xfrm>
          <a:custGeom>
            <a:avLst/>
            <a:gdLst/>
            <a:ahLst/>
            <a:cxnLst/>
            <a:rect l="l" t="t" r="r" b="b"/>
            <a:pathLst>
              <a:path w="50800" h="59054">
                <a:moveTo>
                  <a:pt x="13423" y="0"/>
                </a:moveTo>
                <a:lnTo>
                  <a:pt x="0" y="0"/>
                </a:lnTo>
                <a:lnTo>
                  <a:pt x="0" y="37337"/>
                </a:lnTo>
                <a:lnTo>
                  <a:pt x="1250" y="46650"/>
                </a:lnTo>
                <a:lnTo>
                  <a:pt x="5005" y="53306"/>
                </a:lnTo>
                <a:lnTo>
                  <a:pt x="11267" y="57302"/>
                </a:lnTo>
                <a:lnTo>
                  <a:pt x="20040" y="58635"/>
                </a:lnTo>
                <a:lnTo>
                  <a:pt x="22821" y="58635"/>
                </a:lnTo>
                <a:lnTo>
                  <a:pt x="25895" y="58038"/>
                </a:lnTo>
                <a:lnTo>
                  <a:pt x="32550" y="55740"/>
                </a:lnTo>
                <a:lnTo>
                  <a:pt x="35178" y="54394"/>
                </a:lnTo>
                <a:lnTo>
                  <a:pt x="37071" y="52743"/>
                </a:lnTo>
                <a:lnTo>
                  <a:pt x="50495" y="52743"/>
                </a:lnTo>
                <a:lnTo>
                  <a:pt x="50495" y="47396"/>
                </a:lnTo>
                <a:lnTo>
                  <a:pt x="16738" y="47396"/>
                </a:lnTo>
                <a:lnTo>
                  <a:pt x="13423" y="43687"/>
                </a:lnTo>
                <a:lnTo>
                  <a:pt x="13423" y="0"/>
                </a:lnTo>
                <a:close/>
              </a:path>
              <a:path w="50800" h="59054">
                <a:moveTo>
                  <a:pt x="50495" y="52743"/>
                </a:moveTo>
                <a:lnTo>
                  <a:pt x="37071" y="52743"/>
                </a:lnTo>
                <a:lnTo>
                  <a:pt x="37071" y="57594"/>
                </a:lnTo>
                <a:lnTo>
                  <a:pt x="50495" y="57594"/>
                </a:lnTo>
                <a:lnTo>
                  <a:pt x="50495" y="52743"/>
                </a:lnTo>
                <a:close/>
              </a:path>
              <a:path w="50800" h="59054">
                <a:moveTo>
                  <a:pt x="50495" y="0"/>
                </a:moveTo>
                <a:lnTo>
                  <a:pt x="37071" y="0"/>
                </a:lnTo>
                <a:lnTo>
                  <a:pt x="37071" y="39535"/>
                </a:lnTo>
                <a:lnTo>
                  <a:pt x="36194" y="41617"/>
                </a:lnTo>
                <a:lnTo>
                  <a:pt x="34467" y="43459"/>
                </a:lnTo>
                <a:lnTo>
                  <a:pt x="29235" y="46596"/>
                </a:lnTo>
                <a:lnTo>
                  <a:pt x="26403" y="47396"/>
                </a:lnTo>
                <a:lnTo>
                  <a:pt x="50495" y="47396"/>
                </a:lnTo>
                <a:lnTo>
                  <a:pt x="504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827186" y="3672450"/>
            <a:ext cx="39370" cy="59055"/>
          </a:xfrm>
          <a:custGeom>
            <a:avLst/>
            <a:gdLst/>
            <a:ahLst/>
            <a:cxnLst/>
            <a:rect l="l" t="t" r="r" b="b"/>
            <a:pathLst>
              <a:path w="39370" h="59054">
                <a:moveTo>
                  <a:pt x="13411" y="1092"/>
                </a:moveTo>
                <a:lnTo>
                  <a:pt x="0" y="1092"/>
                </a:lnTo>
                <a:lnTo>
                  <a:pt x="0" y="58623"/>
                </a:lnTo>
                <a:lnTo>
                  <a:pt x="13411" y="58623"/>
                </a:lnTo>
                <a:lnTo>
                  <a:pt x="13411" y="21793"/>
                </a:lnTo>
                <a:lnTo>
                  <a:pt x="14643" y="18326"/>
                </a:lnTo>
                <a:lnTo>
                  <a:pt x="19494" y="12649"/>
                </a:lnTo>
                <a:lnTo>
                  <a:pt x="22237" y="11252"/>
                </a:lnTo>
                <a:lnTo>
                  <a:pt x="34428" y="11252"/>
                </a:lnTo>
                <a:lnTo>
                  <a:pt x="36856" y="6362"/>
                </a:lnTo>
                <a:lnTo>
                  <a:pt x="13411" y="6362"/>
                </a:lnTo>
                <a:lnTo>
                  <a:pt x="13411" y="1092"/>
                </a:lnTo>
                <a:close/>
              </a:path>
              <a:path w="39370" h="59054">
                <a:moveTo>
                  <a:pt x="34428" y="11252"/>
                </a:moveTo>
                <a:lnTo>
                  <a:pt x="28219" y="11252"/>
                </a:lnTo>
                <a:lnTo>
                  <a:pt x="30860" y="12039"/>
                </a:lnTo>
                <a:lnTo>
                  <a:pt x="33261" y="13601"/>
                </a:lnTo>
                <a:lnTo>
                  <a:pt x="34428" y="11252"/>
                </a:lnTo>
                <a:close/>
              </a:path>
              <a:path w="39370" h="59054">
                <a:moveTo>
                  <a:pt x="33007" y="0"/>
                </a:moveTo>
                <a:lnTo>
                  <a:pt x="22199" y="0"/>
                </a:lnTo>
                <a:lnTo>
                  <a:pt x="17195" y="2133"/>
                </a:lnTo>
                <a:lnTo>
                  <a:pt x="13411" y="6362"/>
                </a:lnTo>
                <a:lnTo>
                  <a:pt x="36856" y="6362"/>
                </a:lnTo>
                <a:lnTo>
                  <a:pt x="38963" y="2120"/>
                </a:lnTo>
                <a:lnTo>
                  <a:pt x="36512" y="736"/>
                </a:lnTo>
                <a:lnTo>
                  <a:pt x="330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870423" y="3672475"/>
            <a:ext cx="52705" cy="59690"/>
          </a:xfrm>
          <a:custGeom>
            <a:avLst/>
            <a:gdLst/>
            <a:ahLst/>
            <a:cxnLst/>
            <a:rect l="l" t="t" r="r" b="b"/>
            <a:pathLst>
              <a:path w="52704" h="59689">
                <a:moveTo>
                  <a:pt x="30378" y="20561"/>
                </a:moveTo>
                <a:lnTo>
                  <a:pt x="19608" y="20561"/>
                </a:lnTo>
                <a:lnTo>
                  <a:pt x="12496" y="22440"/>
                </a:lnTo>
                <a:lnTo>
                  <a:pt x="2501" y="29959"/>
                </a:lnTo>
                <a:lnTo>
                  <a:pt x="0" y="35179"/>
                </a:lnTo>
                <a:lnTo>
                  <a:pt x="0" y="47548"/>
                </a:lnTo>
                <a:lnTo>
                  <a:pt x="1790" y="51917"/>
                </a:lnTo>
                <a:lnTo>
                  <a:pt x="8877" y="58140"/>
                </a:lnTo>
                <a:lnTo>
                  <a:pt x="13754" y="59677"/>
                </a:lnTo>
                <a:lnTo>
                  <a:pt x="23253" y="59677"/>
                </a:lnTo>
                <a:lnTo>
                  <a:pt x="26390" y="59042"/>
                </a:lnTo>
                <a:lnTo>
                  <a:pt x="29413" y="57759"/>
                </a:lnTo>
                <a:lnTo>
                  <a:pt x="32448" y="56515"/>
                </a:lnTo>
                <a:lnTo>
                  <a:pt x="34556" y="54864"/>
                </a:lnTo>
                <a:lnTo>
                  <a:pt x="35801" y="52870"/>
                </a:lnTo>
                <a:lnTo>
                  <a:pt x="49224" y="52870"/>
                </a:lnTo>
                <a:lnTo>
                  <a:pt x="47980" y="48983"/>
                </a:lnTo>
                <a:lnTo>
                  <a:pt x="16433" y="48983"/>
                </a:lnTo>
                <a:lnTo>
                  <a:pt x="13423" y="46405"/>
                </a:lnTo>
                <a:lnTo>
                  <a:pt x="13423" y="34302"/>
                </a:lnTo>
                <a:lnTo>
                  <a:pt x="18732" y="30835"/>
                </a:lnTo>
                <a:lnTo>
                  <a:pt x="47879" y="30835"/>
                </a:lnTo>
                <a:lnTo>
                  <a:pt x="47879" y="21361"/>
                </a:lnTo>
                <a:lnTo>
                  <a:pt x="34391" y="21361"/>
                </a:lnTo>
                <a:lnTo>
                  <a:pt x="32245" y="20840"/>
                </a:lnTo>
                <a:lnTo>
                  <a:pt x="30378" y="20561"/>
                </a:lnTo>
                <a:close/>
              </a:path>
              <a:path w="52704" h="59689">
                <a:moveTo>
                  <a:pt x="49224" y="52870"/>
                </a:moveTo>
                <a:lnTo>
                  <a:pt x="35801" y="52870"/>
                </a:lnTo>
                <a:lnTo>
                  <a:pt x="36309" y="54521"/>
                </a:lnTo>
                <a:lnTo>
                  <a:pt x="37350" y="56095"/>
                </a:lnTo>
                <a:lnTo>
                  <a:pt x="40449" y="58940"/>
                </a:lnTo>
                <a:lnTo>
                  <a:pt x="42202" y="59677"/>
                </a:lnTo>
                <a:lnTo>
                  <a:pt x="45872" y="59677"/>
                </a:lnTo>
                <a:lnTo>
                  <a:pt x="47434" y="59448"/>
                </a:lnTo>
                <a:lnTo>
                  <a:pt x="48780" y="59004"/>
                </a:lnTo>
                <a:lnTo>
                  <a:pt x="50152" y="58585"/>
                </a:lnTo>
                <a:lnTo>
                  <a:pt x="51384" y="57378"/>
                </a:lnTo>
                <a:lnTo>
                  <a:pt x="52489" y="55435"/>
                </a:lnTo>
                <a:lnTo>
                  <a:pt x="49415" y="53467"/>
                </a:lnTo>
                <a:lnTo>
                  <a:pt x="49224" y="52870"/>
                </a:lnTo>
                <a:close/>
              </a:path>
              <a:path w="52704" h="59689">
                <a:moveTo>
                  <a:pt x="47879" y="30835"/>
                </a:moveTo>
                <a:lnTo>
                  <a:pt x="30505" y="30835"/>
                </a:lnTo>
                <a:lnTo>
                  <a:pt x="32207" y="31076"/>
                </a:lnTo>
                <a:lnTo>
                  <a:pt x="34493" y="31534"/>
                </a:lnTo>
                <a:lnTo>
                  <a:pt x="34493" y="44983"/>
                </a:lnTo>
                <a:lnTo>
                  <a:pt x="30492" y="48983"/>
                </a:lnTo>
                <a:lnTo>
                  <a:pt x="47980" y="48983"/>
                </a:lnTo>
                <a:lnTo>
                  <a:pt x="47879" y="30835"/>
                </a:lnTo>
                <a:close/>
              </a:path>
              <a:path w="52704" h="59689">
                <a:moveTo>
                  <a:pt x="46157" y="11226"/>
                </a:moveTo>
                <a:lnTo>
                  <a:pt x="30086" y="11226"/>
                </a:lnTo>
                <a:lnTo>
                  <a:pt x="34391" y="14592"/>
                </a:lnTo>
                <a:lnTo>
                  <a:pt x="34391" y="21361"/>
                </a:lnTo>
                <a:lnTo>
                  <a:pt x="47879" y="21361"/>
                </a:lnTo>
                <a:lnTo>
                  <a:pt x="47879" y="17551"/>
                </a:lnTo>
                <a:lnTo>
                  <a:pt x="46157" y="11226"/>
                </a:lnTo>
                <a:close/>
              </a:path>
              <a:path w="52704" h="59689">
                <a:moveTo>
                  <a:pt x="31242" y="0"/>
                </a:moveTo>
                <a:lnTo>
                  <a:pt x="16078" y="0"/>
                </a:lnTo>
                <a:lnTo>
                  <a:pt x="10579" y="1104"/>
                </a:lnTo>
                <a:lnTo>
                  <a:pt x="5981" y="3314"/>
                </a:lnTo>
                <a:lnTo>
                  <a:pt x="8877" y="13741"/>
                </a:lnTo>
                <a:lnTo>
                  <a:pt x="12293" y="12052"/>
                </a:lnTo>
                <a:lnTo>
                  <a:pt x="16497" y="11226"/>
                </a:lnTo>
                <a:lnTo>
                  <a:pt x="46157" y="11226"/>
                </a:lnTo>
                <a:lnTo>
                  <a:pt x="45821" y="9994"/>
                </a:lnTo>
                <a:lnTo>
                  <a:pt x="37668" y="1968"/>
                </a:lnTo>
                <a:lnTo>
                  <a:pt x="3124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929692" y="3672449"/>
            <a:ext cx="50800" cy="59055"/>
          </a:xfrm>
          <a:custGeom>
            <a:avLst/>
            <a:gdLst/>
            <a:ahLst/>
            <a:cxnLst/>
            <a:rect l="l" t="t" r="r" b="b"/>
            <a:pathLst>
              <a:path w="50800" h="59054">
                <a:moveTo>
                  <a:pt x="9652" y="1092"/>
                </a:moveTo>
                <a:lnTo>
                  <a:pt x="0" y="1092"/>
                </a:lnTo>
                <a:lnTo>
                  <a:pt x="0" y="58623"/>
                </a:lnTo>
                <a:lnTo>
                  <a:pt x="13423" y="58623"/>
                </a:lnTo>
                <a:lnTo>
                  <a:pt x="13549" y="16890"/>
                </a:lnTo>
                <a:lnTo>
                  <a:pt x="14668" y="15417"/>
                </a:lnTo>
                <a:lnTo>
                  <a:pt x="16408" y="13995"/>
                </a:lnTo>
                <a:lnTo>
                  <a:pt x="18656" y="12903"/>
                </a:lnTo>
                <a:lnTo>
                  <a:pt x="20891" y="11785"/>
                </a:lnTo>
                <a:lnTo>
                  <a:pt x="22987" y="11239"/>
                </a:lnTo>
                <a:lnTo>
                  <a:pt x="48797" y="11239"/>
                </a:lnTo>
                <a:lnTo>
                  <a:pt x="48463" y="10274"/>
                </a:lnTo>
                <a:lnTo>
                  <a:pt x="44794" y="6464"/>
                </a:lnTo>
                <a:lnTo>
                  <a:pt x="12141" y="6464"/>
                </a:lnTo>
                <a:lnTo>
                  <a:pt x="9652" y="1092"/>
                </a:lnTo>
                <a:close/>
              </a:path>
              <a:path w="50800" h="59054">
                <a:moveTo>
                  <a:pt x="48797" y="11239"/>
                </a:moveTo>
                <a:lnTo>
                  <a:pt x="29248" y="11239"/>
                </a:lnTo>
                <a:lnTo>
                  <a:pt x="32296" y="12382"/>
                </a:lnTo>
                <a:lnTo>
                  <a:pt x="36068" y="16890"/>
                </a:lnTo>
                <a:lnTo>
                  <a:pt x="36995" y="20459"/>
                </a:lnTo>
                <a:lnTo>
                  <a:pt x="36995" y="58623"/>
                </a:lnTo>
                <a:lnTo>
                  <a:pt x="50444" y="58623"/>
                </a:lnTo>
                <a:lnTo>
                  <a:pt x="50444" y="16001"/>
                </a:lnTo>
                <a:lnTo>
                  <a:pt x="48797" y="11239"/>
                </a:lnTo>
                <a:close/>
              </a:path>
              <a:path w="50800" h="59054">
                <a:moveTo>
                  <a:pt x="35153" y="0"/>
                </a:moveTo>
                <a:lnTo>
                  <a:pt x="21170" y="0"/>
                </a:lnTo>
                <a:lnTo>
                  <a:pt x="15786" y="2171"/>
                </a:lnTo>
                <a:lnTo>
                  <a:pt x="12141" y="6464"/>
                </a:lnTo>
                <a:lnTo>
                  <a:pt x="44794" y="6464"/>
                </a:lnTo>
                <a:lnTo>
                  <a:pt x="40563" y="2070"/>
                </a:lnTo>
                <a:lnTo>
                  <a:pt x="351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990879" y="3672450"/>
            <a:ext cx="49530" cy="60325"/>
          </a:xfrm>
          <a:custGeom>
            <a:avLst/>
            <a:gdLst/>
            <a:ahLst/>
            <a:cxnLst/>
            <a:rect l="l" t="t" r="r" b="b"/>
            <a:pathLst>
              <a:path w="49529" h="60325">
                <a:moveTo>
                  <a:pt x="38112" y="0"/>
                </a:moveTo>
                <a:lnTo>
                  <a:pt x="21729" y="0"/>
                </a:lnTo>
                <a:lnTo>
                  <a:pt x="14058" y="2819"/>
                </a:lnTo>
                <a:lnTo>
                  <a:pt x="2806" y="13982"/>
                </a:lnTo>
                <a:lnTo>
                  <a:pt x="0" y="21310"/>
                </a:lnTo>
                <a:lnTo>
                  <a:pt x="0" y="39573"/>
                </a:lnTo>
                <a:lnTo>
                  <a:pt x="2578" y="46774"/>
                </a:lnTo>
                <a:lnTo>
                  <a:pt x="12865" y="57111"/>
                </a:lnTo>
                <a:lnTo>
                  <a:pt x="19862" y="59702"/>
                </a:lnTo>
                <a:lnTo>
                  <a:pt x="32715" y="59702"/>
                </a:lnTo>
                <a:lnTo>
                  <a:pt x="36182" y="59372"/>
                </a:lnTo>
                <a:lnTo>
                  <a:pt x="41998" y="58102"/>
                </a:lnTo>
                <a:lnTo>
                  <a:pt x="45427" y="56553"/>
                </a:lnTo>
                <a:lnTo>
                  <a:pt x="49326" y="54127"/>
                </a:lnTo>
                <a:lnTo>
                  <a:pt x="46699" y="48488"/>
                </a:lnTo>
                <a:lnTo>
                  <a:pt x="19697" y="48488"/>
                </a:lnTo>
                <a:lnTo>
                  <a:pt x="13970" y="42443"/>
                </a:lnTo>
                <a:lnTo>
                  <a:pt x="13970" y="24409"/>
                </a:lnTo>
                <a:lnTo>
                  <a:pt x="15455" y="19684"/>
                </a:lnTo>
                <a:lnTo>
                  <a:pt x="18389" y="16319"/>
                </a:lnTo>
                <a:lnTo>
                  <a:pt x="21374" y="12953"/>
                </a:lnTo>
                <a:lnTo>
                  <a:pt x="25387" y="11252"/>
                </a:lnTo>
                <a:lnTo>
                  <a:pt x="45705" y="11252"/>
                </a:lnTo>
                <a:lnTo>
                  <a:pt x="48895" y="5664"/>
                </a:lnTo>
                <a:lnTo>
                  <a:pt x="43967" y="1892"/>
                </a:lnTo>
                <a:lnTo>
                  <a:pt x="38112" y="0"/>
                </a:lnTo>
                <a:close/>
              </a:path>
              <a:path w="49529" h="60325">
                <a:moveTo>
                  <a:pt x="44386" y="43522"/>
                </a:moveTo>
                <a:lnTo>
                  <a:pt x="40576" y="46837"/>
                </a:lnTo>
                <a:lnTo>
                  <a:pt x="36195" y="48488"/>
                </a:lnTo>
                <a:lnTo>
                  <a:pt x="46699" y="48488"/>
                </a:lnTo>
                <a:lnTo>
                  <a:pt x="44386" y="43522"/>
                </a:lnTo>
                <a:close/>
              </a:path>
              <a:path w="49529" h="60325">
                <a:moveTo>
                  <a:pt x="45705" y="11252"/>
                </a:moveTo>
                <a:lnTo>
                  <a:pt x="35763" y="11252"/>
                </a:lnTo>
                <a:lnTo>
                  <a:pt x="39992" y="12738"/>
                </a:lnTo>
                <a:lnTo>
                  <a:pt x="43154" y="15722"/>
                </a:lnTo>
                <a:lnTo>
                  <a:pt x="45705" y="112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047172" y="3672470"/>
            <a:ext cx="56515" cy="60325"/>
          </a:xfrm>
          <a:custGeom>
            <a:avLst/>
            <a:gdLst/>
            <a:ahLst/>
            <a:cxnLst/>
            <a:rect l="l" t="t" r="r" b="b"/>
            <a:pathLst>
              <a:path w="56514" h="60325">
                <a:moveTo>
                  <a:pt x="36944" y="0"/>
                </a:moveTo>
                <a:lnTo>
                  <a:pt x="20739" y="0"/>
                </a:lnTo>
                <a:lnTo>
                  <a:pt x="14046" y="2806"/>
                </a:lnTo>
                <a:lnTo>
                  <a:pt x="2819" y="14058"/>
                </a:lnTo>
                <a:lnTo>
                  <a:pt x="0" y="21424"/>
                </a:lnTo>
                <a:lnTo>
                  <a:pt x="0" y="39662"/>
                </a:lnTo>
                <a:lnTo>
                  <a:pt x="2565" y="46863"/>
                </a:lnTo>
                <a:lnTo>
                  <a:pt x="12776" y="57111"/>
                </a:lnTo>
                <a:lnTo>
                  <a:pt x="19710" y="59702"/>
                </a:lnTo>
                <a:lnTo>
                  <a:pt x="37871" y="59702"/>
                </a:lnTo>
                <a:lnTo>
                  <a:pt x="44907" y="57797"/>
                </a:lnTo>
                <a:lnTo>
                  <a:pt x="49644" y="53936"/>
                </a:lnTo>
                <a:lnTo>
                  <a:pt x="46867" y="48450"/>
                </a:lnTo>
                <a:lnTo>
                  <a:pt x="25577" y="48450"/>
                </a:lnTo>
                <a:lnTo>
                  <a:pt x="21653" y="47180"/>
                </a:lnTo>
                <a:lnTo>
                  <a:pt x="18757" y="44665"/>
                </a:lnTo>
                <a:lnTo>
                  <a:pt x="15862" y="42100"/>
                </a:lnTo>
                <a:lnTo>
                  <a:pt x="14274" y="38519"/>
                </a:lnTo>
                <a:lnTo>
                  <a:pt x="14046" y="33959"/>
                </a:lnTo>
                <a:lnTo>
                  <a:pt x="55130" y="33959"/>
                </a:lnTo>
                <a:lnTo>
                  <a:pt x="55880" y="30594"/>
                </a:lnTo>
                <a:lnTo>
                  <a:pt x="56261" y="28130"/>
                </a:lnTo>
                <a:lnTo>
                  <a:pt x="56261" y="23850"/>
                </a:lnTo>
                <a:lnTo>
                  <a:pt x="14528" y="23850"/>
                </a:lnTo>
                <a:lnTo>
                  <a:pt x="16370" y="15430"/>
                </a:lnTo>
                <a:lnTo>
                  <a:pt x="21145" y="11214"/>
                </a:lnTo>
                <a:lnTo>
                  <a:pt x="52479" y="11214"/>
                </a:lnTo>
                <a:lnTo>
                  <a:pt x="43637" y="2476"/>
                </a:lnTo>
                <a:lnTo>
                  <a:pt x="36944" y="0"/>
                </a:lnTo>
                <a:close/>
              </a:path>
              <a:path w="56514" h="60325">
                <a:moveTo>
                  <a:pt x="44450" y="43675"/>
                </a:moveTo>
                <a:lnTo>
                  <a:pt x="41262" y="46863"/>
                </a:lnTo>
                <a:lnTo>
                  <a:pt x="36601" y="48450"/>
                </a:lnTo>
                <a:lnTo>
                  <a:pt x="46867" y="48450"/>
                </a:lnTo>
                <a:lnTo>
                  <a:pt x="44450" y="43675"/>
                </a:lnTo>
                <a:close/>
              </a:path>
              <a:path w="56514" h="60325">
                <a:moveTo>
                  <a:pt x="52479" y="11214"/>
                </a:moveTo>
                <a:lnTo>
                  <a:pt x="37198" y="11214"/>
                </a:lnTo>
                <a:lnTo>
                  <a:pt x="41859" y="15430"/>
                </a:lnTo>
                <a:lnTo>
                  <a:pt x="42773" y="23850"/>
                </a:lnTo>
                <a:lnTo>
                  <a:pt x="56261" y="23850"/>
                </a:lnTo>
                <a:lnTo>
                  <a:pt x="56261" y="18808"/>
                </a:lnTo>
                <a:lnTo>
                  <a:pt x="53733" y="12458"/>
                </a:lnTo>
                <a:lnTo>
                  <a:pt x="52479" y="112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148133" y="3652395"/>
            <a:ext cx="49530" cy="78740"/>
          </a:xfrm>
          <a:custGeom>
            <a:avLst/>
            <a:gdLst/>
            <a:ahLst/>
            <a:cxnLst/>
            <a:rect l="l" t="t" r="r" b="b"/>
            <a:pathLst>
              <a:path w="49529" h="78739">
                <a:moveTo>
                  <a:pt x="13957" y="0"/>
                </a:moveTo>
                <a:lnTo>
                  <a:pt x="0" y="0"/>
                </a:lnTo>
                <a:lnTo>
                  <a:pt x="0" y="78676"/>
                </a:lnTo>
                <a:lnTo>
                  <a:pt x="49530" y="78676"/>
                </a:lnTo>
                <a:lnTo>
                  <a:pt x="49530" y="66268"/>
                </a:lnTo>
                <a:lnTo>
                  <a:pt x="13957" y="66268"/>
                </a:lnTo>
                <a:lnTo>
                  <a:pt x="139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203533" y="3656907"/>
            <a:ext cx="38100" cy="75565"/>
          </a:xfrm>
          <a:custGeom>
            <a:avLst/>
            <a:gdLst/>
            <a:ahLst/>
            <a:cxnLst/>
            <a:rect l="l" t="t" r="r" b="b"/>
            <a:pathLst>
              <a:path w="38100" h="75564">
                <a:moveTo>
                  <a:pt x="20078" y="27419"/>
                </a:moveTo>
                <a:lnTo>
                  <a:pt x="6654" y="27419"/>
                </a:lnTo>
                <a:lnTo>
                  <a:pt x="6654" y="62522"/>
                </a:lnTo>
                <a:lnTo>
                  <a:pt x="8178" y="67144"/>
                </a:lnTo>
                <a:lnTo>
                  <a:pt x="14351" y="73647"/>
                </a:lnTo>
                <a:lnTo>
                  <a:pt x="18757" y="75247"/>
                </a:lnTo>
                <a:lnTo>
                  <a:pt x="30264" y="75247"/>
                </a:lnTo>
                <a:lnTo>
                  <a:pt x="34709" y="74714"/>
                </a:lnTo>
                <a:lnTo>
                  <a:pt x="37820" y="73647"/>
                </a:lnTo>
                <a:lnTo>
                  <a:pt x="37820" y="63893"/>
                </a:lnTo>
                <a:lnTo>
                  <a:pt x="25577" y="63893"/>
                </a:lnTo>
                <a:lnTo>
                  <a:pt x="23317" y="63080"/>
                </a:lnTo>
                <a:lnTo>
                  <a:pt x="21937" y="61277"/>
                </a:lnTo>
                <a:lnTo>
                  <a:pt x="20751" y="59664"/>
                </a:lnTo>
                <a:lnTo>
                  <a:pt x="20078" y="56768"/>
                </a:lnTo>
                <a:lnTo>
                  <a:pt x="20078" y="27419"/>
                </a:lnTo>
                <a:close/>
              </a:path>
              <a:path w="38100" h="75564">
                <a:moveTo>
                  <a:pt x="37820" y="61277"/>
                </a:moveTo>
                <a:lnTo>
                  <a:pt x="35026" y="63030"/>
                </a:lnTo>
                <a:lnTo>
                  <a:pt x="32004" y="63893"/>
                </a:lnTo>
                <a:lnTo>
                  <a:pt x="37820" y="63893"/>
                </a:lnTo>
                <a:lnTo>
                  <a:pt x="37820" y="61277"/>
                </a:lnTo>
                <a:close/>
              </a:path>
              <a:path w="38100" h="75564">
                <a:moveTo>
                  <a:pt x="35864" y="16624"/>
                </a:moveTo>
                <a:lnTo>
                  <a:pt x="0" y="16624"/>
                </a:lnTo>
                <a:lnTo>
                  <a:pt x="0" y="27419"/>
                </a:lnTo>
                <a:lnTo>
                  <a:pt x="35864" y="27419"/>
                </a:lnTo>
                <a:lnTo>
                  <a:pt x="35864" y="16624"/>
                </a:lnTo>
                <a:close/>
              </a:path>
              <a:path w="38100" h="75564">
                <a:moveTo>
                  <a:pt x="20078" y="0"/>
                </a:moveTo>
                <a:lnTo>
                  <a:pt x="6654" y="4902"/>
                </a:lnTo>
                <a:lnTo>
                  <a:pt x="6654" y="16624"/>
                </a:lnTo>
                <a:lnTo>
                  <a:pt x="20078" y="16624"/>
                </a:lnTo>
                <a:lnTo>
                  <a:pt x="200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249088" y="3648886"/>
            <a:ext cx="53340" cy="83820"/>
          </a:xfrm>
          <a:custGeom>
            <a:avLst/>
            <a:gdLst/>
            <a:ahLst/>
            <a:cxnLst/>
            <a:rect l="l" t="t" r="r" b="b"/>
            <a:pathLst>
              <a:path w="53339" h="83820">
                <a:moveTo>
                  <a:pt x="32143" y="23583"/>
                </a:moveTo>
                <a:lnTo>
                  <a:pt x="19824" y="23583"/>
                </a:lnTo>
                <a:lnTo>
                  <a:pt x="13195" y="26454"/>
                </a:lnTo>
                <a:lnTo>
                  <a:pt x="2641" y="37858"/>
                </a:lnTo>
                <a:lnTo>
                  <a:pt x="0" y="45262"/>
                </a:lnTo>
                <a:lnTo>
                  <a:pt x="0" y="63474"/>
                </a:lnTo>
                <a:lnTo>
                  <a:pt x="2298" y="70548"/>
                </a:lnTo>
                <a:lnTo>
                  <a:pt x="6896" y="75666"/>
                </a:lnTo>
                <a:lnTo>
                  <a:pt x="11493" y="80708"/>
                </a:lnTo>
                <a:lnTo>
                  <a:pt x="17805" y="83261"/>
                </a:lnTo>
                <a:lnTo>
                  <a:pt x="28676" y="83261"/>
                </a:lnTo>
                <a:lnTo>
                  <a:pt x="31394" y="82816"/>
                </a:lnTo>
                <a:lnTo>
                  <a:pt x="36715" y="81000"/>
                </a:lnTo>
                <a:lnTo>
                  <a:pt x="38595" y="79921"/>
                </a:lnTo>
                <a:lnTo>
                  <a:pt x="39687" y="78727"/>
                </a:lnTo>
                <a:lnTo>
                  <a:pt x="53136" y="78727"/>
                </a:lnTo>
                <a:lnTo>
                  <a:pt x="53136" y="71920"/>
                </a:lnTo>
                <a:lnTo>
                  <a:pt x="19723" y="71920"/>
                </a:lnTo>
                <a:lnTo>
                  <a:pt x="13944" y="65963"/>
                </a:lnTo>
                <a:lnTo>
                  <a:pt x="13944" y="47840"/>
                </a:lnTo>
                <a:lnTo>
                  <a:pt x="15417" y="43154"/>
                </a:lnTo>
                <a:lnTo>
                  <a:pt x="21221" y="36588"/>
                </a:lnTo>
                <a:lnTo>
                  <a:pt x="25349" y="34975"/>
                </a:lnTo>
                <a:lnTo>
                  <a:pt x="53136" y="34975"/>
                </a:lnTo>
                <a:lnTo>
                  <a:pt x="53136" y="26276"/>
                </a:lnTo>
                <a:lnTo>
                  <a:pt x="39687" y="26276"/>
                </a:lnTo>
                <a:lnTo>
                  <a:pt x="36118" y="24472"/>
                </a:lnTo>
                <a:lnTo>
                  <a:pt x="32143" y="23583"/>
                </a:lnTo>
                <a:close/>
              </a:path>
              <a:path w="53339" h="83820">
                <a:moveTo>
                  <a:pt x="53136" y="78727"/>
                </a:moveTo>
                <a:lnTo>
                  <a:pt x="39687" y="78727"/>
                </a:lnTo>
                <a:lnTo>
                  <a:pt x="39687" y="82181"/>
                </a:lnTo>
                <a:lnTo>
                  <a:pt x="53136" y="82181"/>
                </a:lnTo>
                <a:lnTo>
                  <a:pt x="53136" y="78727"/>
                </a:lnTo>
                <a:close/>
              </a:path>
              <a:path w="53339" h="83820">
                <a:moveTo>
                  <a:pt x="53136" y="34975"/>
                </a:moveTo>
                <a:lnTo>
                  <a:pt x="33845" y="34975"/>
                </a:lnTo>
                <a:lnTo>
                  <a:pt x="36842" y="36106"/>
                </a:lnTo>
                <a:lnTo>
                  <a:pt x="39687" y="38417"/>
                </a:lnTo>
                <a:lnTo>
                  <a:pt x="39687" y="68427"/>
                </a:lnTo>
                <a:lnTo>
                  <a:pt x="39128" y="69227"/>
                </a:lnTo>
                <a:lnTo>
                  <a:pt x="37909" y="70002"/>
                </a:lnTo>
                <a:lnTo>
                  <a:pt x="34137" y="71551"/>
                </a:lnTo>
                <a:lnTo>
                  <a:pt x="32562" y="71920"/>
                </a:lnTo>
                <a:lnTo>
                  <a:pt x="53136" y="71920"/>
                </a:lnTo>
                <a:lnTo>
                  <a:pt x="53136" y="34975"/>
                </a:lnTo>
                <a:close/>
              </a:path>
              <a:path w="53339" h="83820">
                <a:moveTo>
                  <a:pt x="53136" y="0"/>
                </a:moveTo>
                <a:lnTo>
                  <a:pt x="39687" y="3225"/>
                </a:lnTo>
                <a:lnTo>
                  <a:pt x="39687" y="26276"/>
                </a:lnTo>
                <a:lnTo>
                  <a:pt x="53136" y="26276"/>
                </a:lnTo>
                <a:lnTo>
                  <a:pt x="531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163248" y="3614658"/>
            <a:ext cx="155575" cy="155575"/>
          </a:xfrm>
          <a:custGeom>
            <a:avLst/>
            <a:gdLst/>
            <a:ahLst/>
            <a:cxnLst/>
            <a:rect l="l" t="t" r="r" b="b"/>
            <a:pathLst>
              <a:path w="155575" h="155575">
                <a:moveTo>
                  <a:pt x="151409" y="0"/>
                </a:moveTo>
                <a:lnTo>
                  <a:pt x="3835" y="0"/>
                </a:lnTo>
                <a:lnTo>
                  <a:pt x="0" y="3835"/>
                </a:lnTo>
                <a:lnTo>
                  <a:pt x="0" y="151396"/>
                </a:lnTo>
                <a:lnTo>
                  <a:pt x="3835" y="155232"/>
                </a:lnTo>
                <a:lnTo>
                  <a:pt x="151409" y="155232"/>
                </a:lnTo>
                <a:lnTo>
                  <a:pt x="155232" y="151396"/>
                </a:lnTo>
                <a:lnTo>
                  <a:pt x="155232" y="3835"/>
                </a:lnTo>
                <a:lnTo>
                  <a:pt x="151409" y="0"/>
                </a:lnTo>
                <a:close/>
              </a:path>
            </a:pathLst>
          </a:custGeom>
          <a:solidFill>
            <a:srgbClr val="3548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225945" y="3638103"/>
            <a:ext cx="68580" cy="132080"/>
          </a:xfrm>
          <a:custGeom>
            <a:avLst/>
            <a:gdLst/>
            <a:ahLst/>
            <a:cxnLst/>
            <a:rect l="l" t="t" r="r" b="b"/>
            <a:pathLst>
              <a:path w="68579" h="132079">
                <a:moveTo>
                  <a:pt x="44386" y="71666"/>
                </a:moveTo>
                <a:lnTo>
                  <a:pt x="20218" y="71666"/>
                </a:lnTo>
                <a:lnTo>
                  <a:pt x="20218" y="131787"/>
                </a:lnTo>
                <a:lnTo>
                  <a:pt x="44386" y="131787"/>
                </a:lnTo>
                <a:lnTo>
                  <a:pt x="44386" y="71666"/>
                </a:lnTo>
                <a:close/>
              </a:path>
              <a:path w="68579" h="132079">
                <a:moveTo>
                  <a:pt x="67602" y="48234"/>
                </a:moveTo>
                <a:lnTo>
                  <a:pt x="0" y="48234"/>
                </a:lnTo>
                <a:lnTo>
                  <a:pt x="0" y="71666"/>
                </a:lnTo>
                <a:lnTo>
                  <a:pt x="64579" y="71666"/>
                </a:lnTo>
                <a:lnTo>
                  <a:pt x="67602" y="48234"/>
                </a:lnTo>
                <a:close/>
              </a:path>
              <a:path w="68579" h="132079">
                <a:moveTo>
                  <a:pt x="58928" y="0"/>
                </a:moveTo>
                <a:lnTo>
                  <a:pt x="50342" y="0"/>
                </a:lnTo>
                <a:lnTo>
                  <a:pt x="38086" y="2016"/>
                </a:lnTo>
                <a:lnTo>
                  <a:pt x="28570" y="7956"/>
                </a:lnTo>
                <a:lnTo>
                  <a:pt x="22408" y="17659"/>
                </a:lnTo>
                <a:lnTo>
                  <a:pt x="20218" y="30962"/>
                </a:lnTo>
                <a:lnTo>
                  <a:pt x="20218" y="48234"/>
                </a:lnTo>
                <a:lnTo>
                  <a:pt x="44386" y="48234"/>
                </a:lnTo>
                <a:lnTo>
                  <a:pt x="44386" y="26492"/>
                </a:lnTo>
                <a:lnTo>
                  <a:pt x="46278" y="21869"/>
                </a:lnTo>
                <a:lnTo>
                  <a:pt x="68427" y="21869"/>
                </a:lnTo>
                <a:lnTo>
                  <a:pt x="68427" y="914"/>
                </a:lnTo>
                <a:lnTo>
                  <a:pt x="66281" y="635"/>
                </a:lnTo>
                <a:lnTo>
                  <a:pt x="589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108648" y="3627844"/>
            <a:ext cx="200025" cy="162560"/>
          </a:xfrm>
          <a:custGeom>
            <a:avLst/>
            <a:gdLst/>
            <a:ahLst/>
            <a:cxnLst/>
            <a:rect l="l" t="t" r="r" b="b"/>
            <a:pathLst>
              <a:path w="200025" h="162560">
                <a:moveTo>
                  <a:pt x="0" y="143763"/>
                </a:moveTo>
                <a:lnTo>
                  <a:pt x="14234" y="151550"/>
                </a:lnTo>
                <a:lnTo>
                  <a:pt x="29486" y="157305"/>
                </a:lnTo>
                <a:lnTo>
                  <a:pt x="45723" y="160901"/>
                </a:lnTo>
                <a:lnTo>
                  <a:pt x="62725" y="162140"/>
                </a:lnTo>
                <a:lnTo>
                  <a:pt x="112716" y="151532"/>
                </a:lnTo>
                <a:lnTo>
                  <a:pt x="122339" y="144322"/>
                </a:lnTo>
                <a:lnTo>
                  <a:pt x="6438" y="144322"/>
                </a:lnTo>
                <a:lnTo>
                  <a:pt x="3187" y="144144"/>
                </a:lnTo>
                <a:lnTo>
                  <a:pt x="0" y="143763"/>
                </a:lnTo>
                <a:close/>
              </a:path>
              <a:path w="200025" h="162560">
                <a:moveTo>
                  <a:pt x="22352" y="98374"/>
                </a:moveTo>
                <a:lnTo>
                  <a:pt x="28003" y="109639"/>
                </a:lnTo>
                <a:lnTo>
                  <a:pt x="36704" y="118573"/>
                </a:lnTo>
                <a:lnTo>
                  <a:pt x="47789" y="124516"/>
                </a:lnTo>
                <a:lnTo>
                  <a:pt x="60591" y="126809"/>
                </a:lnTo>
                <a:lnTo>
                  <a:pt x="49436" y="134175"/>
                </a:lnTo>
                <a:lnTo>
                  <a:pt x="37114" y="139680"/>
                </a:lnTo>
                <a:lnTo>
                  <a:pt x="23817" y="143129"/>
                </a:lnTo>
                <a:lnTo>
                  <a:pt x="9740" y="144322"/>
                </a:lnTo>
                <a:lnTo>
                  <a:pt x="122339" y="144322"/>
                </a:lnTo>
                <a:lnTo>
                  <a:pt x="149204" y="124194"/>
                </a:lnTo>
                <a:lnTo>
                  <a:pt x="164184" y="99110"/>
                </a:lnTo>
                <a:lnTo>
                  <a:pt x="27419" y="99110"/>
                </a:lnTo>
                <a:lnTo>
                  <a:pt x="24853" y="98844"/>
                </a:lnTo>
                <a:lnTo>
                  <a:pt x="22352" y="98374"/>
                </a:lnTo>
                <a:close/>
              </a:path>
              <a:path w="200025" h="162560">
                <a:moveTo>
                  <a:pt x="7988" y="57022"/>
                </a:moveTo>
                <a:lnTo>
                  <a:pt x="7988" y="57543"/>
                </a:lnTo>
                <a:lnTo>
                  <a:pt x="10485" y="71649"/>
                </a:lnTo>
                <a:lnTo>
                  <a:pt x="17384" y="83634"/>
                </a:lnTo>
                <a:lnTo>
                  <a:pt x="27796" y="92607"/>
                </a:lnTo>
                <a:lnTo>
                  <a:pt x="40830" y="97675"/>
                </a:lnTo>
                <a:lnTo>
                  <a:pt x="37414" y="98628"/>
                </a:lnTo>
                <a:lnTo>
                  <a:pt x="33794" y="99110"/>
                </a:lnTo>
                <a:lnTo>
                  <a:pt x="164184" y="99110"/>
                </a:lnTo>
                <a:lnTo>
                  <a:pt x="171597" y="86697"/>
                </a:lnTo>
                <a:lnTo>
                  <a:pt x="176152" y="62153"/>
                </a:lnTo>
                <a:lnTo>
                  <a:pt x="26530" y="62153"/>
                </a:lnTo>
                <a:lnTo>
                  <a:pt x="19837" y="61912"/>
                </a:lnTo>
                <a:lnTo>
                  <a:pt x="13512" y="60083"/>
                </a:lnTo>
                <a:lnTo>
                  <a:pt x="7988" y="57022"/>
                </a:lnTo>
                <a:close/>
              </a:path>
              <a:path w="200025" h="162560">
                <a:moveTo>
                  <a:pt x="13868" y="7492"/>
                </a:moveTo>
                <a:lnTo>
                  <a:pt x="10337" y="13550"/>
                </a:lnTo>
                <a:lnTo>
                  <a:pt x="8343" y="20573"/>
                </a:lnTo>
                <a:lnTo>
                  <a:pt x="8343" y="28092"/>
                </a:lnTo>
                <a:lnTo>
                  <a:pt x="9644" y="38359"/>
                </a:lnTo>
                <a:lnTo>
                  <a:pt x="13327" y="47680"/>
                </a:lnTo>
                <a:lnTo>
                  <a:pt x="19064" y="55722"/>
                </a:lnTo>
                <a:lnTo>
                  <a:pt x="26530" y="62153"/>
                </a:lnTo>
                <a:lnTo>
                  <a:pt x="176152" y="62153"/>
                </a:lnTo>
                <a:lnTo>
                  <a:pt x="178358" y="50266"/>
                </a:lnTo>
                <a:lnTo>
                  <a:pt x="98234" y="50266"/>
                </a:lnTo>
                <a:lnTo>
                  <a:pt x="73543" y="46349"/>
                </a:lnTo>
                <a:lnTo>
                  <a:pt x="50869" y="37533"/>
                </a:lnTo>
                <a:lnTo>
                  <a:pt x="30786" y="24390"/>
                </a:lnTo>
                <a:lnTo>
                  <a:pt x="13868" y="7492"/>
                </a:lnTo>
                <a:close/>
              </a:path>
              <a:path w="200025" h="162560">
                <a:moveTo>
                  <a:pt x="138112" y="0"/>
                </a:moveTo>
                <a:lnTo>
                  <a:pt x="100398" y="25004"/>
                </a:lnTo>
                <a:lnTo>
                  <a:pt x="97180" y="44145"/>
                </a:lnTo>
                <a:lnTo>
                  <a:pt x="97548" y="47294"/>
                </a:lnTo>
                <a:lnTo>
                  <a:pt x="98234" y="50266"/>
                </a:lnTo>
                <a:lnTo>
                  <a:pt x="178358" y="50266"/>
                </a:lnTo>
                <a:lnTo>
                  <a:pt x="179085" y="46349"/>
                </a:lnTo>
                <a:lnTo>
                  <a:pt x="179082" y="40385"/>
                </a:lnTo>
                <a:lnTo>
                  <a:pt x="184870" y="35797"/>
                </a:lnTo>
                <a:lnTo>
                  <a:pt x="190226" y="30707"/>
                </a:lnTo>
                <a:lnTo>
                  <a:pt x="194690" y="25641"/>
                </a:lnTo>
                <a:lnTo>
                  <a:pt x="175983" y="25641"/>
                </a:lnTo>
                <a:lnTo>
                  <a:pt x="181937" y="21310"/>
                </a:lnTo>
                <a:lnTo>
                  <a:pt x="187017" y="16005"/>
                </a:lnTo>
                <a:lnTo>
                  <a:pt x="189042" y="12941"/>
                </a:lnTo>
                <a:lnTo>
                  <a:pt x="167995" y="12941"/>
                </a:lnTo>
                <a:lnTo>
                  <a:pt x="161831" y="7559"/>
                </a:lnTo>
                <a:lnTo>
                  <a:pt x="154668" y="3484"/>
                </a:lnTo>
                <a:lnTo>
                  <a:pt x="146698" y="902"/>
                </a:lnTo>
                <a:lnTo>
                  <a:pt x="138112" y="0"/>
                </a:lnTo>
                <a:close/>
              </a:path>
              <a:path w="200025" h="162560">
                <a:moveTo>
                  <a:pt x="199504" y="19189"/>
                </a:moveTo>
                <a:lnTo>
                  <a:pt x="192151" y="22453"/>
                </a:lnTo>
                <a:lnTo>
                  <a:pt x="184277" y="24650"/>
                </a:lnTo>
                <a:lnTo>
                  <a:pt x="175983" y="25641"/>
                </a:lnTo>
                <a:lnTo>
                  <a:pt x="194690" y="25641"/>
                </a:lnTo>
                <a:lnTo>
                  <a:pt x="195116" y="25157"/>
                </a:lnTo>
                <a:lnTo>
                  <a:pt x="199504" y="19189"/>
                </a:lnTo>
                <a:close/>
              </a:path>
              <a:path w="200025" h="162560">
                <a:moveTo>
                  <a:pt x="193992" y="2997"/>
                </a:moveTo>
                <a:lnTo>
                  <a:pt x="187905" y="6272"/>
                </a:lnTo>
                <a:lnTo>
                  <a:pt x="181527" y="9036"/>
                </a:lnTo>
                <a:lnTo>
                  <a:pt x="174882" y="11266"/>
                </a:lnTo>
                <a:lnTo>
                  <a:pt x="167995" y="12941"/>
                </a:lnTo>
                <a:lnTo>
                  <a:pt x="189042" y="12941"/>
                </a:lnTo>
                <a:lnTo>
                  <a:pt x="191082" y="9857"/>
                </a:lnTo>
                <a:lnTo>
                  <a:pt x="193992" y="2997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345964" y="222162"/>
            <a:ext cx="1439999" cy="3772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TextBox 62"/>
          <p:cNvSpPr txBox="1"/>
          <p:nvPr/>
        </p:nvSpPr>
        <p:spPr>
          <a:xfrm>
            <a:off x="2918523" y="2068143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>
                <a:solidFill>
                  <a:schemeClr val="bg1">
                    <a:lumMod val="95000"/>
                  </a:schemeClr>
                </a:solidFill>
              </a:rPr>
              <a:t>T H A N K </a:t>
            </a:r>
            <a:r>
              <a:rPr lang="es-ES_tradnl" sz="3600" b="1" dirty="0" smtClean="0">
                <a:solidFill>
                  <a:schemeClr val="bg1">
                    <a:lumMod val="95000"/>
                  </a:schemeClr>
                </a:solidFill>
              </a:rPr>
              <a:t> Y </a:t>
            </a:r>
            <a:r>
              <a:rPr lang="es-ES_tradnl" sz="3600" b="1" dirty="0">
                <a:solidFill>
                  <a:schemeClr val="bg1">
                    <a:lumMod val="95000"/>
                  </a:schemeClr>
                </a:solidFill>
              </a:rPr>
              <a:t>O U</a:t>
            </a:r>
            <a:endParaRPr lang="en-US" sz="3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4" name="object 3"/>
          <p:cNvSpPr/>
          <p:nvPr/>
        </p:nvSpPr>
        <p:spPr>
          <a:xfrm>
            <a:off x="101599" y="4797503"/>
            <a:ext cx="9026679" cy="2043430"/>
          </a:xfrm>
          <a:custGeom>
            <a:avLst/>
            <a:gdLst/>
            <a:ahLst/>
            <a:cxnLst/>
            <a:rect l="l" t="t" r="r" b="b"/>
            <a:pathLst>
              <a:path w="8940800" h="2043429">
                <a:moveTo>
                  <a:pt x="3594" y="779576"/>
                </a:moveTo>
                <a:lnTo>
                  <a:pt x="0" y="2043252"/>
                </a:lnTo>
                <a:lnTo>
                  <a:pt x="8940800" y="2043252"/>
                </a:lnTo>
                <a:lnTo>
                  <a:pt x="8940800" y="900036"/>
                </a:lnTo>
                <a:lnTo>
                  <a:pt x="124091" y="900036"/>
                </a:lnTo>
                <a:lnTo>
                  <a:pt x="77301" y="890531"/>
                </a:lnTo>
                <a:lnTo>
                  <a:pt x="38987" y="864652"/>
                </a:lnTo>
                <a:lnTo>
                  <a:pt x="13101" y="826350"/>
                </a:lnTo>
                <a:lnTo>
                  <a:pt x="3594" y="779576"/>
                </a:lnTo>
                <a:close/>
              </a:path>
              <a:path w="8940800" h="2043429">
                <a:moveTo>
                  <a:pt x="8940800" y="0"/>
                </a:moveTo>
                <a:lnTo>
                  <a:pt x="8936774" y="0"/>
                </a:lnTo>
                <a:lnTo>
                  <a:pt x="8926236" y="45412"/>
                </a:lnTo>
                <a:lnTo>
                  <a:pt x="8900210" y="82467"/>
                </a:lnTo>
                <a:lnTo>
                  <a:pt x="8862393" y="107434"/>
                </a:lnTo>
                <a:lnTo>
                  <a:pt x="8816479" y="116586"/>
                </a:lnTo>
                <a:lnTo>
                  <a:pt x="7164146" y="116586"/>
                </a:lnTo>
                <a:lnTo>
                  <a:pt x="7123562" y="117410"/>
                </a:lnTo>
                <a:lnTo>
                  <a:pt x="7081777" y="122358"/>
                </a:lnTo>
                <a:lnTo>
                  <a:pt x="7039453" y="135141"/>
                </a:lnTo>
                <a:lnTo>
                  <a:pt x="6997253" y="159470"/>
                </a:lnTo>
                <a:lnTo>
                  <a:pt x="6955840" y="199059"/>
                </a:lnTo>
                <a:lnTo>
                  <a:pt x="6362128" y="817562"/>
                </a:lnTo>
                <a:lnTo>
                  <a:pt x="6329751" y="851750"/>
                </a:lnTo>
                <a:lnTo>
                  <a:pt x="6291814" y="875071"/>
                </a:lnTo>
                <a:lnTo>
                  <a:pt x="6249233" y="889545"/>
                </a:lnTo>
                <a:lnTo>
                  <a:pt x="6202926" y="897194"/>
                </a:lnTo>
                <a:lnTo>
                  <a:pt x="6153810" y="900036"/>
                </a:lnTo>
                <a:lnTo>
                  <a:pt x="8940800" y="900036"/>
                </a:lnTo>
                <a:lnTo>
                  <a:pt x="8940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"/>
          <p:cNvSpPr/>
          <p:nvPr/>
        </p:nvSpPr>
        <p:spPr>
          <a:xfrm>
            <a:off x="7309522" y="5725642"/>
            <a:ext cx="1499387" cy="9535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7"/>
          <p:cNvSpPr/>
          <p:nvPr/>
        </p:nvSpPr>
        <p:spPr>
          <a:xfrm>
            <a:off x="4366114" y="6049370"/>
            <a:ext cx="1090502" cy="979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8"/>
          <p:cNvSpPr/>
          <p:nvPr/>
        </p:nvSpPr>
        <p:spPr>
          <a:xfrm>
            <a:off x="4366114" y="6265869"/>
            <a:ext cx="1093520" cy="2478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9"/>
          <p:cNvSpPr/>
          <p:nvPr/>
        </p:nvSpPr>
        <p:spPr>
          <a:xfrm>
            <a:off x="3657600" y="5951541"/>
            <a:ext cx="633996" cy="6286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10"/>
          <p:cNvSpPr/>
          <p:nvPr/>
        </p:nvSpPr>
        <p:spPr>
          <a:xfrm>
            <a:off x="677346" y="5881949"/>
            <a:ext cx="1154849" cy="74183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Rectangle 69"/>
          <p:cNvSpPr/>
          <p:nvPr/>
        </p:nvSpPr>
        <p:spPr>
          <a:xfrm>
            <a:off x="6477000" y="5662931"/>
            <a:ext cx="26670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bject 4"/>
          <p:cNvSpPr/>
          <p:nvPr/>
        </p:nvSpPr>
        <p:spPr>
          <a:xfrm>
            <a:off x="6261" y="6751434"/>
            <a:ext cx="4566285" cy="89535"/>
          </a:xfrm>
          <a:custGeom>
            <a:avLst/>
            <a:gdLst/>
            <a:ahLst/>
            <a:cxnLst/>
            <a:rect l="l" t="t" r="r" b="b"/>
            <a:pathLst>
              <a:path w="4566285" h="89534">
                <a:moveTo>
                  <a:pt x="4565738" y="0"/>
                </a:moveTo>
                <a:lnTo>
                  <a:pt x="0" y="0"/>
                </a:lnTo>
                <a:lnTo>
                  <a:pt x="0" y="89331"/>
                </a:lnTo>
                <a:lnTo>
                  <a:pt x="4565738" y="89331"/>
                </a:lnTo>
                <a:lnTo>
                  <a:pt x="4565738" y="0"/>
                </a:lnTo>
                <a:close/>
              </a:path>
            </a:pathLst>
          </a:custGeom>
          <a:solidFill>
            <a:srgbClr val="E224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5"/>
          <p:cNvSpPr/>
          <p:nvPr/>
        </p:nvSpPr>
        <p:spPr>
          <a:xfrm>
            <a:off x="4572000" y="6751434"/>
            <a:ext cx="4566285" cy="89535"/>
          </a:xfrm>
          <a:custGeom>
            <a:avLst/>
            <a:gdLst/>
            <a:ahLst/>
            <a:cxnLst/>
            <a:rect l="l" t="t" r="r" b="b"/>
            <a:pathLst>
              <a:path w="4566284" h="89534">
                <a:moveTo>
                  <a:pt x="4565726" y="0"/>
                </a:moveTo>
                <a:lnTo>
                  <a:pt x="0" y="0"/>
                </a:lnTo>
                <a:lnTo>
                  <a:pt x="0" y="89331"/>
                </a:lnTo>
                <a:lnTo>
                  <a:pt x="4565726" y="89331"/>
                </a:lnTo>
                <a:lnTo>
                  <a:pt x="4565726" y="0"/>
                </a:lnTo>
                <a:close/>
              </a:path>
            </a:pathLst>
          </a:custGeom>
          <a:solidFill>
            <a:srgbClr val="203B7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677" y="8426"/>
            <a:ext cx="8960132" cy="60129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497" y="-13323"/>
            <a:ext cx="9122017" cy="6679148"/>
          </a:xfrm>
          <a:custGeom>
            <a:avLst/>
            <a:gdLst/>
            <a:ahLst/>
            <a:cxnLst/>
            <a:rect l="l" t="t" r="r" b="b"/>
            <a:pathLst>
              <a:path w="8925560" h="6840220">
                <a:moveTo>
                  <a:pt x="8925255" y="6840004"/>
                </a:moveTo>
                <a:lnTo>
                  <a:pt x="0" y="6840004"/>
                </a:lnTo>
                <a:lnTo>
                  <a:pt x="0" y="0"/>
                </a:lnTo>
                <a:lnTo>
                  <a:pt x="8925255" y="0"/>
                </a:lnTo>
                <a:lnTo>
                  <a:pt x="8925255" y="6840004"/>
                </a:lnTo>
                <a:close/>
              </a:path>
            </a:pathLst>
          </a:custGeom>
          <a:solidFill>
            <a:srgbClr val="034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45963" y="222167"/>
            <a:ext cx="1439999" cy="3771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3"/>
          <p:cNvSpPr/>
          <p:nvPr/>
        </p:nvSpPr>
        <p:spPr>
          <a:xfrm>
            <a:off x="24497" y="4862810"/>
            <a:ext cx="9099345" cy="1994194"/>
          </a:xfrm>
          <a:custGeom>
            <a:avLst/>
            <a:gdLst/>
            <a:ahLst/>
            <a:cxnLst/>
            <a:rect l="l" t="t" r="r" b="b"/>
            <a:pathLst>
              <a:path w="8940800" h="2043429">
                <a:moveTo>
                  <a:pt x="3594" y="779576"/>
                </a:moveTo>
                <a:lnTo>
                  <a:pt x="0" y="2043252"/>
                </a:lnTo>
                <a:lnTo>
                  <a:pt x="8940800" y="2043252"/>
                </a:lnTo>
                <a:lnTo>
                  <a:pt x="8940800" y="900036"/>
                </a:lnTo>
                <a:lnTo>
                  <a:pt x="124091" y="900036"/>
                </a:lnTo>
                <a:lnTo>
                  <a:pt x="77301" y="890531"/>
                </a:lnTo>
                <a:lnTo>
                  <a:pt x="38987" y="864652"/>
                </a:lnTo>
                <a:lnTo>
                  <a:pt x="13101" y="826350"/>
                </a:lnTo>
                <a:lnTo>
                  <a:pt x="3594" y="779576"/>
                </a:lnTo>
                <a:close/>
              </a:path>
              <a:path w="8940800" h="2043429">
                <a:moveTo>
                  <a:pt x="8940800" y="0"/>
                </a:moveTo>
                <a:lnTo>
                  <a:pt x="8936774" y="0"/>
                </a:lnTo>
                <a:lnTo>
                  <a:pt x="8926236" y="45412"/>
                </a:lnTo>
                <a:lnTo>
                  <a:pt x="8900210" y="82467"/>
                </a:lnTo>
                <a:lnTo>
                  <a:pt x="8862393" y="107434"/>
                </a:lnTo>
                <a:lnTo>
                  <a:pt x="8816479" y="116586"/>
                </a:lnTo>
                <a:lnTo>
                  <a:pt x="7164146" y="116586"/>
                </a:lnTo>
                <a:lnTo>
                  <a:pt x="7123562" y="117410"/>
                </a:lnTo>
                <a:lnTo>
                  <a:pt x="7081777" y="122358"/>
                </a:lnTo>
                <a:lnTo>
                  <a:pt x="7039453" y="135141"/>
                </a:lnTo>
                <a:lnTo>
                  <a:pt x="6997253" y="159470"/>
                </a:lnTo>
                <a:lnTo>
                  <a:pt x="6955840" y="199059"/>
                </a:lnTo>
                <a:lnTo>
                  <a:pt x="6362128" y="817562"/>
                </a:lnTo>
                <a:lnTo>
                  <a:pt x="6329751" y="851750"/>
                </a:lnTo>
                <a:lnTo>
                  <a:pt x="6291814" y="875071"/>
                </a:lnTo>
                <a:lnTo>
                  <a:pt x="6249233" y="889545"/>
                </a:lnTo>
                <a:lnTo>
                  <a:pt x="6202926" y="897194"/>
                </a:lnTo>
                <a:lnTo>
                  <a:pt x="6153810" y="900036"/>
                </a:lnTo>
                <a:lnTo>
                  <a:pt x="8940800" y="900036"/>
                </a:lnTo>
                <a:lnTo>
                  <a:pt x="8940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6"/>
          <p:cNvSpPr/>
          <p:nvPr/>
        </p:nvSpPr>
        <p:spPr>
          <a:xfrm>
            <a:off x="7309522" y="5725642"/>
            <a:ext cx="1499387" cy="9535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7"/>
          <p:cNvSpPr/>
          <p:nvPr/>
        </p:nvSpPr>
        <p:spPr>
          <a:xfrm>
            <a:off x="4366114" y="6049370"/>
            <a:ext cx="1090502" cy="979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8"/>
          <p:cNvSpPr/>
          <p:nvPr/>
        </p:nvSpPr>
        <p:spPr>
          <a:xfrm>
            <a:off x="4366114" y="6265869"/>
            <a:ext cx="1093520" cy="2478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9"/>
          <p:cNvSpPr/>
          <p:nvPr/>
        </p:nvSpPr>
        <p:spPr>
          <a:xfrm>
            <a:off x="3657600" y="5951541"/>
            <a:ext cx="633996" cy="6286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0"/>
          <p:cNvSpPr/>
          <p:nvPr/>
        </p:nvSpPr>
        <p:spPr>
          <a:xfrm>
            <a:off x="677346" y="5881949"/>
            <a:ext cx="1154849" cy="74183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Rectangle 25"/>
          <p:cNvSpPr/>
          <p:nvPr/>
        </p:nvSpPr>
        <p:spPr>
          <a:xfrm>
            <a:off x="6477000" y="5662931"/>
            <a:ext cx="26670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4"/>
          <p:cNvSpPr/>
          <p:nvPr/>
        </p:nvSpPr>
        <p:spPr>
          <a:xfrm>
            <a:off x="6261" y="6751434"/>
            <a:ext cx="4566285" cy="89535"/>
          </a:xfrm>
          <a:custGeom>
            <a:avLst/>
            <a:gdLst/>
            <a:ahLst/>
            <a:cxnLst/>
            <a:rect l="l" t="t" r="r" b="b"/>
            <a:pathLst>
              <a:path w="4566285" h="89534">
                <a:moveTo>
                  <a:pt x="4565738" y="0"/>
                </a:moveTo>
                <a:lnTo>
                  <a:pt x="0" y="0"/>
                </a:lnTo>
                <a:lnTo>
                  <a:pt x="0" y="89331"/>
                </a:lnTo>
                <a:lnTo>
                  <a:pt x="4565738" y="89331"/>
                </a:lnTo>
                <a:lnTo>
                  <a:pt x="4565738" y="0"/>
                </a:lnTo>
                <a:close/>
              </a:path>
            </a:pathLst>
          </a:custGeom>
          <a:solidFill>
            <a:srgbClr val="E224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5"/>
          <p:cNvSpPr/>
          <p:nvPr/>
        </p:nvSpPr>
        <p:spPr>
          <a:xfrm>
            <a:off x="4572000" y="6751434"/>
            <a:ext cx="4566285" cy="89535"/>
          </a:xfrm>
          <a:custGeom>
            <a:avLst/>
            <a:gdLst/>
            <a:ahLst/>
            <a:cxnLst/>
            <a:rect l="l" t="t" r="r" b="b"/>
            <a:pathLst>
              <a:path w="4566284" h="89534">
                <a:moveTo>
                  <a:pt x="4565726" y="0"/>
                </a:moveTo>
                <a:lnTo>
                  <a:pt x="0" y="0"/>
                </a:lnTo>
                <a:lnTo>
                  <a:pt x="0" y="89331"/>
                </a:lnTo>
                <a:lnTo>
                  <a:pt x="4565726" y="89331"/>
                </a:lnTo>
                <a:lnTo>
                  <a:pt x="4565726" y="0"/>
                </a:lnTo>
                <a:close/>
              </a:path>
            </a:pathLst>
          </a:custGeom>
          <a:solidFill>
            <a:srgbClr val="203B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12"/>
          <p:cNvSpPr txBox="1">
            <a:spLocks noGrp="1"/>
          </p:cNvSpPr>
          <p:nvPr>
            <p:ph type="body" idx="1"/>
          </p:nvPr>
        </p:nvSpPr>
        <p:spPr>
          <a:xfrm>
            <a:off x="251520" y="1446069"/>
            <a:ext cx="8348141" cy="29515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8800"/>
              </a:lnSpc>
              <a:spcBef>
                <a:spcPts val="100"/>
              </a:spcBef>
            </a:pPr>
            <a:endParaRPr lang="en-US" b="1" dirty="0" smtClean="0">
              <a:solidFill>
                <a:schemeClr val="bg1"/>
              </a:solidFill>
            </a:endParaRPr>
          </a:p>
          <a:p>
            <a:pPr marL="12700" marR="5080">
              <a:lnSpc>
                <a:spcPct val="138800"/>
              </a:lnSpc>
              <a:spcBef>
                <a:spcPts val="100"/>
              </a:spcBef>
            </a:pPr>
            <a:r>
              <a:rPr lang="en-US" b="1" dirty="0" smtClean="0">
                <a:solidFill>
                  <a:schemeClr val="bg1"/>
                </a:solidFill>
              </a:rPr>
              <a:t>Mission </a:t>
            </a:r>
          </a:p>
          <a:p>
            <a:pPr marL="12700" marR="5080">
              <a:lnSpc>
                <a:spcPct val="138800"/>
              </a:lnSpc>
              <a:spcBef>
                <a:spcPts val="100"/>
              </a:spcBef>
            </a:pPr>
            <a:r>
              <a:rPr lang="en-US" dirty="0" smtClean="0">
                <a:solidFill>
                  <a:schemeClr val="bg1"/>
                </a:solidFill>
              </a:rPr>
              <a:t>We put smiles on the faces of our stakeholders </a:t>
            </a:r>
          </a:p>
          <a:p>
            <a:pPr marL="12700" marR="5080">
              <a:lnSpc>
                <a:spcPct val="138800"/>
              </a:lnSpc>
              <a:spcBef>
                <a:spcPts val="100"/>
              </a:spcBef>
            </a:pPr>
            <a:endParaRPr lang="en-US" b="1" dirty="0" smtClean="0">
              <a:solidFill>
                <a:schemeClr val="bg1"/>
              </a:solidFill>
            </a:endParaRPr>
          </a:p>
          <a:p>
            <a:pPr marL="12700" marR="5080">
              <a:lnSpc>
                <a:spcPct val="138800"/>
              </a:lnSpc>
              <a:spcBef>
                <a:spcPts val="100"/>
              </a:spcBef>
            </a:pPr>
            <a:r>
              <a:rPr lang="en-US" b="1" dirty="0" smtClean="0">
                <a:solidFill>
                  <a:schemeClr val="bg1"/>
                </a:solidFill>
              </a:rPr>
              <a:t>Vision </a:t>
            </a:r>
          </a:p>
          <a:p>
            <a:pPr marL="12700" marR="5080">
              <a:lnSpc>
                <a:spcPct val="138800"/>
              </a:lnSpc>
              <a:spcBef>
                <a:spcPts val="100"/>
              </a:spcBef>
            </a:pPr>
            <a:r>
              <a:rPr lang="en-US" dirty="0" smtClean="0">
                <a:solidFill>
                  <a:schemeClr val="bg1"/>
                </a:solidFill>
              </a:rPr>
              <a:t>To be the regions most respected group creating, and protecting wealth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83955" y="663455"/>
            <a:ext cx="4848085" cy="533760"/>
            <a:chOff x="83955" y="663455"/>
            <a:chExt cx="4848085" cy="533760"/>
          </a:xfrm>
        </p:grpSpPr>
        <p:sp>
          <p:nvSpPr>
            <p:cNvPr id="34" name="object 13"/>
            <p:cNvSpPr/>
            <p:nvPr/>
          </p:nvSpPr>
          <p:spPr>
            <a:xfrm>
              <a:off x="83955" y="663455"/>
              <a:ext cx="4647734" cy="533760"/>
            </a:xfrm>
            <a:custGeom>
              <a:avLst/>
              <a:gdLst/>
              <a:ahLst/>
              <a:cxnLst/>
              <a:rect l="l" t="t" r="r" b="b"/>
              <a:pathLst>
                <a:path w="4795520" h="469900">
                  <a:moveTo>
                    <a:pt x="4618075" y="0"/>
                  </a:moveTo>
                  <a:lnTo>
                    <a:pt x="0" y="0"/>
                  </a:lnTo>
                  <a:lnTo>
                    <a:pt x="0" y="469900"/>
                  </a:lnTo>
                  <a:lnTo>
                    <a:pt x="4794961" y="469900"/>
                  </a:lnTo>
                  <a:lnTo>
                    <a:pt x="4618075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r>
                <a:rPr lang="en-US" b="1" spc="5" dirty="0" smtClean="0">
                  <a:solidFill>
                    <a:schemeClr val="bg1"/>
                  </a:solidFill>
                  <a:latin typeface="Trebuchet MS"/>
                  <a:cs typeface="Trebuchet MS"/>
                </a:rPr>
                <a:t>Apollo Group Mission and Vision 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35" name="object 15"/>
            <p:cNvSpPr/>
            <p:nvPr/>
          </p:nvSpPr>
          <p:spPr>
            <a:xfrm>
              <a:off x="4211960" y="663455"/>
              <a:ext cx="720080" cy="533760"/>
            </a:xfrm>
            <a:custGeom>
              <a:avLst/>
              <a:gdLst/>
              <a:ahLst/>
              <a:cxnLst/>
              <a:rect l="l" t="t" r="r" b="b"/>
              <a:pathLst>
                <a:path w="406400" h="469900">
                  <a:moveTo>
                    <a:pt x="228600" y="0"/>
                  </a:moveTo>
                  <a:lnTo>
                    <a:pt x="0" y="0"/>
                  </a:lnTo>
                  <a:lnTo>
                    <a:pt x="177673" y="469900"/>
                  </a:lnTo>
                  <a:lnTo>
                    <a:pt x="406273" y="4699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898031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677" y="8426"/>
            <a:ext cx="8960132" cy="60129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497" y="-13323"/>
            <a:ext cx="9122017" cy="6679148"/>
          </a:xfrm>
          <a:custGeom>
            <a:avLst/>
            <a:gdLst/>
            <a:ahLst/>
            <a:cxnLst/>
            <a:rect l="l" t="t" r="r" b="b"/>
            <a:pathLst>
              <a:path w="8925560" h="6840220">
                <a:moveTo>
                  <a:pt x="8925255" y="6840004"/>
                </a:moveTo>
                <a:lnTo>
                  <a:pt x="0" y="6840004"/>
                </a:lnTo>
                <a:lnTo>
                  <a:pt x="0" y="0"/>
                </a:lnTo>
                <a:lnTo>
                  <a:pt x="8925255" y="0"/>
                </a:lnTo>
                <a:lnTo>
                  <a:pt x="8925255" y="6840004"/>
                </a:lnTo>
                <a:close/>
              </a:path>
            </a:pathLst>
          </a:custGeom>
          <a:solidFill>
            <a:srgbClr val="034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45963" y="222167"/>
            <a:ext cx="1439999" cy="3771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3"/>
          <p:cNvSpPr/>
          <p:nvPr/>
        </p:nvSpPr>
        <p:spPr>
          <a:xfrm>
            <a:off x="24497" y="4862810"/>
            <a:ext cx="9099345" cy="1994194"/>
          </a:xfrm>
          <a:custGeom>
            <a:avLst/>
            <a:gdLst/>
            <a:ahLst/>
            <a:cxnLst/>
            <a:rect l="l" t="t" r="r" b="b"/>
            <a:pathLst>
              <a:path w="8940800" h="2043429">
                <a:moveTo>
                  <a:pt x="3594" y="779576"/>
                </a:moveTo>
                <a:lnTo>
                  <a:pt x="0" y="2043252"/>
                </a:lnTo>
                <a:lnTo>
                  <a:pt x="8940800" y="2043252"/>
                </a:lnTo>
                <a:lnTo>
                  <a:pt x="8940800" y="900036"/>
                </a:lnTo>
                <a:lnTo>
                  <a:pt x="124091" y="900036"/>
                </a:lnTo>
                <a:lnTo>
                  <a:pt x="77301" y="890531"/>
                </a:lnTo>
                <a:lnTo>
                  <a:pt x="38987" y="864652"/>
                </a:lnTo>
                <a:lnTo>
                  <a:pt x="13101" y="826350"/>
                </a:lnTo>
                <a:lnTo>
                  <a:pt x="3594" y="779576"/>
                </a:lnTo>
                <a:close/>
              </a:path>
              <a:path w="8940800" h="2043429">
                <a:moveTo>
                  <a:pt x="8940800" y="0"/>
                </a:moveTo>
                <a:lnTo>
                  <a:pt x="8936774" y="0"/>
                </a:lnTo>
                <a:lnTo>
                  <a:pt x="8926236" y="45412"/>
                </a:lnTo>
                <a:lnTo>
                  <a:pt x="8900210" y="82467"/>
                </a:lnTo>
                <a:lnTo>
                  <a:pt x="8862393" y="107434"/>
                </a:lnTo>
                <a:lnTo>
                  <a:pt x="8816479" y="116586"/>
                </a:lnTo>
                <a:lnTo>
                  <a:pt x="7164146" y="116586"/>
                </a:lnTo>
                <a:lnTo>
                  <a:pt x="7123562" y="117410"/>
                </a:lnTo>
                <a:lnTo>
                  <a:pt x="7081777" y="122358"/>
                </a:lnTo>
                <a:lnTo>
                  <a:pt x="7039453" y="135141"/>
                </a:lnTo>
                <a:lnTo>
                  <a:pt x="6997253" y="159470"/>
                </a:lnTo>
                <a:lnTo>
                  <a:pt x="6955840" y="199059"/>
                </a:lnTo>
                <a:lnTo>
                  <a:pt x="6362128" y="817562"/>
                </a:lnTo>
                <a:lnTo>
                  <a:pt x="6329751" y="851750"/>
                </a:lnTo>
                <a:lnTo>
                  <a:pt x="6291814" y="875071"/>
                </a:lnTo>
                <a:lnTo>
                  <a:pt x="6249233" y="889545"/>
                </a:lnTo>
                <a:lnTo>
                  <a:pt x="6202926" y="897194"/>
                </a:lnTo>
                <a:lnTo>
                  <a:pt x="6153810" y="900036"/>
                </a:lnTo>
                <a:lnTo>
                  <a:pt x="8940800" y="900036"/>
                </a:lnTo>
                <a:lnTo>
                  <a:pt x="8940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6"/>
          <p:cNvSpPr/>
          <p:nvPr/>
        </p:nvSpPr>
        <p:spPr>
          <a:xfrm>
            <a:off x="7309522" y="5725642"/>
            <a:ext cx="1499387" cy="9535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7"/>
          <p:cNvSpPr/>
          <p:nvPr/>
        </p:nvSpPr>
        <p:spPr>
          <a:xfrm>
            <a:off x="4366114" y="6049370"/>
            <a:ext cx="1090502" cy="979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8"/>
          <p:cNvSpPr/>
          <p:nvPr/>
        </p:nvSpPr>
        <p:spPr>
          <a:xfrm>
            <a:off x="4366114" y="6265869"/>
            <a:ext cx="1093520" cy="2478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9"/>
          <p:cNvSpPr/>
          <p:nvPr/>
        </p:nvSpPr>
        <p:spPr>
          <a:xfrm>
            <a:off x="3657600" y="5951541"/>
            <a:ext cx="633996" cy="6286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0"/>
          <p:cNvSpPr/>
          <p:nvPr/>
        </p:nvSpPr>
        <p:spPr>
          <a:xfrm>
            <a:off x="677346" y="5881949"/>
            <a:ext cx="1154849" cy="74183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Rectangle 25"/>
          <p:cNvSpPr/>
          <p:nvPr/>
        </p:nvSpPr>
        <p:spPr>
          <a:xfrm>
            <a:off x="6477000" y="5662931"/>
            <a:ext cx="26670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4"/>
          <p:cNvSpPr/>
          <p:nvPr/>
        </p:nvSpPr>
        <p:spPr>
          <a:xfrm>
            <a:off x="6261" y="6751434"/>
            <a:ext cx="4566285" cy="89535"/>
          </a:xfrm>
          <a:custGeom>
            <a:avLst/>
            <a:gdLst/>
            <a:ahLst/>
            <a:cxnLst/>
            <a:rect l="l" t="t" r="r" b="b"/>
            <a:pathLst>
              <a:path w="4566285" h="89534">
                <a:moveTo>
                  <a:pt x="4565738" y="0"/>
                </a:moveTo>
                <a:lnTo>
                  <a:pt x="0" y="0"/>
                </a:lnTo>
                <a:lnTo>
                  <a:pt x="0" y="89331"/>
                </a:lnTo>
                <a:lnTo>
                  <a:pt x="4565738" y="89331"/>
                </a:lnTo>
                <a:lnTo>
                  <a:pt x="4565738" y="0"/>
                </a:lnTo>
                <a:close/>
              </a:path>
            </a:pathLst>
          </a:custGeom>
          <a:solidFill>
            <a:srgbClr val="E224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5"/>
          <p:cNvSpPr/>
          <p:nvPr/>
        </p:nvSpPr>
        <p:spPr>
          <a:xfrm>
            <a:off x="4572000" y="6751434"/>
            <a:ext cx="4566285" cy="89535"/>
          </a:xfrm>
          <a:custGeom>
            <a:avLst/>
            <a:gdLst/>
            <a:ahLst/>
            <a:cxnLst/>
            <a:rect l="l" t="t" r="r" b="b"/>
            <a:pathLst>
              <a:path w="4566284" h="89534">
                <a:moveTo>
                  <a:pt x="4565726" y="0"/>
                </a:moveTo>
                <a:lnTo>
                  <a:pt x="0" y="0"/>
                </a:lnTo>
                <a:lnTo>
                  <a:pt x="0" y="89331"/>
                </a:lnTo>
                <a:lnTo>
                  <a:pt x="4565726" y="89331"/>
                </a:lnTo>
                <a:lnTo>
                  <a:pt x="4565726" y="0"/>
                </a:lnTo>
                <a:close/>
              </a:path>
            </a:pathLst>
          </a:custGeom>
          <a:solidFill>
            <a:srgbClr val="203B7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Group 32"/>
          <p:cNvGrpSpPr/>
          <p:nvPr/>
        </p:nvGrpSpPr>
        <p:grpSpPr>
          <a:xfrm>
            <a:off x="99677" y="599362"/>
            <a:ext cx="4848085" cy="533760"/>
            <a:chOff x="83955" y="663455"/>
            <a:chExt cx="4848085" cy="533760"/>
          </a:xfrm>
        </p:grpSpPr>
        <p:sp>
          <p:nvSpPr>
            <p:cNvPr id="34" name="object 13"/>
            <p:cNvSpPr/>
            <p:nvPr/>
          </p:nvSpPr>
          <p:spPr>
            <a:xfrm>
              <a:off x="83955" y="663455"/>
              <a:ext cx="4647734" cy="533760"/>
            </a:xfrm>
            <a:custGeom>
              <a:avLst/>
              <a:gdLst/>
              <a:ahLst/>
              <a:cxnLst/>
              <a:rect l="l" t="t" r="r" b="b"/>
              <a:pathLst>
                <a:path w="4795520" h="469900">
                  <a:moveTo>
                    <a:pt x="4618075" y="0"/>
                  </a:moveTo>
                  <a:lnTo>
                    <a:pt x="0" y="0"/>
                  </a:lnTo>
                  <a:lnTo>
                    <a:pt x="0" y="469900"/>
                  </a:lnTo>
                  <a:lnTo>
                    <a:pt x="4794961" y="469900"/>
                  </a:lnTo>
                  <a:lnTo>
                    <a:pt x="4618075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r>
                <a:rPr lang="en-US" b="1" spc="5" dirty="0" smtClean="0">
                  <a:solidFill>
                    <a:schemeClr val="bg1"/>
                  </a:solidFill>
                  <a:latin typeface="Trebuchet MS"/>
                  <a:cs typeface="Trebuchet MS"/>
                </a:rPr>
                <a:t>Apollo Group Financial Highlights 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35" name="object 15"/>
            <p:cNvSpPr/>
            <p:nvPr/>
          </p:nvSpPr>
          <p:spPr>
            <a:xfrm>
              <a:off x="4211960" y="663455"/>
              <a:ext cx="720080" cy="533760"/>
            </a:xfrm>
            <a:custGeom>
              <a:avLst/>
              <a:gdLst/>
              <a:ahLst/>
              <a:cxnLst/>
              <a:rect l="l" t="t" r="r" b="b"/>
              <a:pathLst>
                <a:path w="406400" h="469900">
                  <a:moveTo>
                    <a:pt x="228600" y="0"/>
                  </a:moveTo>
                  <a:lnTo>
                    <a:pt x="0" y="0"/>
                  </a:lnTo>
                  <a:lnTo>
                    <a:pt x="177673" y="469900"/>
                  </a:lnTo>
                  <a:lnTo>
                    <a:pt x="406273" y="4699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" t="14707" r="3405" b="-552"/>
          <a:stretch/>
        </p:blipFill>
        <p:spPr>
          <a:xfrm>
            <a:off x="220636" y="1236870"/>
            <a:ext cx="7507923" cy="438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211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677" y="8426"/>
            <a:ext cx="8960132" cy="60129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497" y="8462"/>
            <a:ext cx="9122017" cy="6679148"/>
          </a:xfrm>
          <a:custGeom>
            <a:avLst/>
            <a:gdLst/>
            <a:ahLst/>
            <a:cxnLst/>
            <a:rect l="l" t="t" r="r" b="b"/>
            <a:pathLst>
              <a:path w="8925560" h="6840220">
                <a:moveTo>
                  <a:pt x="8925255" y="6840004"/>
                </a:moveTo>
                <a:lnTo>
                  <a:pt x="0" y="6840004"/>
                </a:lnTo>
                <a:lnTo>
                  <a:pt x="0" y="0"/>
                </a:lnTo>
                <a:lnTo>
                  <a:pt x="8925255" y="0"/>
                </a:lnTo>
                <a:lnTo>
                  <a:pt x="8925255" y="6840004"/>
                </a:lnTo>
                <a:close/>
              </a:path>
            </a:pathLst>
          </a:custGeom>
          <a:solidFill>
            <a:srgbClr val="034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45963" y="222167"/>
            <a:ext cx="1439999" cy="3771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3"/>
          <p:cNvSpPr/>
          <p:nvPr/>
        </p:nvSpPr>
        <p:spPr>
          <a:xfrm>
            <a:off x="24497" y="4862810"/>
            <a:ext cx="9099345" cy="1994194"/>
          </a:xfrm>
          <a:custGeom>
            <a:avLst/>
            <a:gdLst/>
            <a:ahLst/>
            <a:cxnLst/>
            <a:rect l="l" t="t" r="r" b="b"/>
            <a:pathLst>
              <a:path w="8940800" h="2043429">
                <a:moveTo>
                  <a:pt x="3594" y="779576"/>
                </a:moveTo>
                <a:lnTo>
                  <a:pt x="0" y="2043252"/>
                </a:lnTo>
                <a:lnTo>
                  <a:pt x="8940800" y="2043252"/>
                </a:lnTo>
                <a:lnTo>
                  <a:pt x="8940800" y="900036"/>
                </a:lnTo>
                <a:lnTo>
                  <a:pt x="124091" y="900036"/>
                </a:lnTo>
                <a:lnTo>
                  <a:pt x="77301" y="890531"/>
                </a:lnTo>
                <a:lnTo>
                  <a:pt x="38987" y="864652"/>
                </a:lnTo>
                <a:lnTo>
                  <a:pt x="13101" y="826350"/>
                </a:lnTo>
                <a:lnTo>
                  <a:pt x="3594" y="779576"/>
                </a:lnTo>
                <a:close/>
              </a:path>
              <a:path w="8940800" h="2043429">
                <a:moveTo>
                  <a:pt x="8940800" y="0"/>
                </a:moveTo>
                <a:lnTo>
                  <a:pt x="8936774" y="0"/>
                </a:lnTo>
                <a:lnTo>
                  <a:pt x="8926236" y="45412"/>
                </a:lnTo>
                <a:lnTo>
                  <a:pt x="8900210" y="82467"/>
                </a:lnTo>
                <a:lnTo>
                  <a:pt x="8862393" y="107434"/>
                </a:lnTo>
                <a:lnTo>
                  <a:pt x="8816479" y="116586"/>
                </a:lnTo>
                <a:lnTo>
                  <a:pt x="7164146" y="116586"/>
                </a:lnTo>
                <a:lnTo>
                  <a:pt x="7123562" y="117410"/>
                </a:lnTo>
                <a:lnTo>
                  <a:pt x="7081777" y="122358"/>
                </a:lnTo>
                <a:lnTo>
                  <a:pt x="7039453" y="135141"/>
                </a:lnTo>
                <a:lnTo>
                  <a:pt x="6997253" y="159470"/>
                </a:lnTo>
                <a:lnTo>
                  <a:pt x="6955840" y="199059"/>
                </a:lnTo>
                <a:lnTo>
                  <a:pt x="6362128" y="817562"/>
                </a:lnTo>
                <a:lnTo>
                  <a:pt x="6329751" y="851750"/>
                </a:lnTo>
                <a:lnTo>
                  <a:pt x="6291814" y="875071"/>
                </a:lnTo>
                <a:lnTo>
                  <a:pt x="6249233" y="889545"/>
                </a:lnTo>
                <a:lnTo>
                  <a:pt x="6202926" y="897194"/>
                </a:lnTo>
                <a:lnTo>
                  <a:pt x="6153810" y="900036"/>
                </a:lnTo>
                <a:lnTo>
                  <a:pt x="8940800" y="900036"/>
                </a:lnTo>
                <a:lnTo>
                  <a:pt x="8940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6"/>
          <p:cNvSpPr/>
          <p:nvPr/>
        </p:nvSpPr>
        <p:spPr>
          <a:xfrm>
            <a:off x="7309522" y="5725642"/>
            <a:ext cx="1499387" cy="9535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7"/>
          <p:cNvSpPr/>
          <p:nvPr/>
        </p:nvSpPr>
        <p:spPr>
          <a:xfrm>
            <a:off x="4366114" y="6049370"/>
            <a:ext cx="1090502" cy="979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8"/>
          <p:cNvSpPr/>
          <p:nvPr/>
        </p:nvSpPr>
        <p:spPr>
          <a:xfrm>
            <a:off x="4366114" y="6265869"/>
            <a:ext cx="1093520" cy="2478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9"/>
          <p:cNvSpPr/>
          <p:nvPr/>
        </p:nvSpPr>
        <p:spPr>
          <a:xfrm>
            <a:off x="3657600" y="5951541"/>
            <a:ext cx="633996" cy="6286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0"/>
          <p:cNvSpPr/>
          <p:nvPr/>
        </p:nvSpPr>
        <p:spPr>
          <a:xfrm>
            <a:off x="677346" y="5881949"/>
            <a:ext cx="1154849" cy="74183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Rectangle 25"/>
          <p:cNvSpPr/>
          <p:nvPr/>
        </p:nvSpPr>
        <p:spPr>
          <a:xfrm>
            <a:off x="6477000" y="5662931"/>
            <a:ext cx="26670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4"/>
          <p:cNvSpPr/>
          <p:nvPr/>
        </p:nvSpPr>
        <p:spPr>
          <a:xfrm>
            <a:off x="6261" y="6751434"/>
            <a:ext cx="4566285" cy="89535"/>
          </a:xfrm>
          <a:custGeom>
            <a:avLst/>
            <a:gdLst/>
            <a:ahLst/>
            <a:cxnLst/>
            <a:rect l="l" t="t" r="r" b="b"/>
            <a:pathLst>
              <a:path w="4566285" h="89534">
                <a:moveTo>
                  <a:pt x="4565738" y="0"/>
                </a:moveTo>
                <a:lnTo>
                  <a:pt x="0" y="0"/>
                </a:lnTo>
                <a:lnTo>
                  <a:pt x="0" y="89331"/>
                </a:lnTo>
                <a:lnTo>
                  <a:pt x="4565738" y="89331"/>
                </a:lnTo>
                <a:lnTo>
                  <a:pt x="4565738" y="0"/>
                </a:lnTo>
                <a:close/>
              </a:path>
            </a:pathLst>
          </a:custGeom>
          <a:solidFill>
            <a:srgbClr val="E224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5"/>
          <p:cNvSpPr/>
          <p:nvPr/>
        </p:nvSpPr>
        <p:spPr>
          <a:xfrm>
            <a:off x="4572000" y="6751434"/>
            <a:ext cx="4566285" cy="89535"/>
          </a:xfrm>
          <a:custGeom>
            <a:avLst/>
            <a:gdLst/>
            <a:ahLst/>
            <a:cxnLst/>
            <a:rect l="l" t="t" r="r" b="b"/>
            <a:pathLst>
              <a:path w="4566284" h="89534">
                <a:moveTo>
                  <a:pt x="4565726" y="0"/>
                </a:moveTo>
                <a:lnTo>
                  <a:pt x="0" y="0"/>
                </a:lnTo>
                <a:lnTo>
                  <a:pt x="0" y="89331"/>
                </a:lnTo>
                <a:lnTo>
                  <a:pt x="4565726" y="89331"/>
                </a:lnTo>
                <a:lnTo>
                  <a:pt x="4565726" y="0"/>
                </a:lnTo>
                <a:close/>
              </a:path>
            </a:pathLst>
          </a:custGeom>
          <a:solidFill>
            <a:srgbClr val="203B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65670" y="2453619"/>
            <a:ext cx="5400887" cy="615553"/>
          </a:xfrm>
        </p:spPr>
        <p:txBody>
          <a:bodyPr/>
          <a:lstStyle/>
          <a:p>
            <a:r>
              <a:rPr lang="en-US" sz="4000" b="1" dirty="0" smtClean="0">
                <a:latin typeface="Trebuchet MS" charset="0"/>
                <a:ea typeface="Trebuchet MS" charset="0"/>
                <a:cs typeface="Trebuchet MS" charset="0"/>
              </a:rPr>
              <a:t>Apollo Group Awards </a:t>
            </a:r>
            <a:endParaRPr lang="en-US" sz="4000" b="1" dirty="0"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24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981" y="150417"/>
            <a:ext cx="8914419" cy="66948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1600" y="4797503"/>
            <a:ext cx="8940800" cy="2043430"/>
          </a:xfrm>
          <a:custGeom>
            <a:avLst/>
            <a:gdLst/>
            <a:ahLst/>
            <a:cxnLst/>
            <a:rect l="l" t="t" r="r" b="b"/>
            <a:pathLst>
              <a:path w="8940800" h="2043429">
                <a:moveTo>
                  <a:pt x="3594" y="779576"/>
                </a:moveTo>
                <a:lnTo>
                  <a:pt x="0" y="2043252"/>
                </a:lnTo>
                <a:lnTo>
                  <a:pt x="8940800" y="2043252"/>
                </a:lnTo>
                <a:lnTo>
                  <a:pt x="8940800" y="900036"/>
                </a:lnTo>
                <a:lnTo>
                  <a:pt x="124091" y="900036"/>
                </a:lnTo>
                <a:lnTo>
                  <a:pt x="77301" y="890531"/>
                </a:lnTo>
                <a:lnTo>
                  <a:pt x="38987" y="864652"/>
                </a:lnTo>
                <a:lnTo>
                  <a:pt x="13101" y="826350"/>
                </a:lnTo>
                <a:lnTo>
                  <a:pt x="3594" y="779576"/>
                </a:lnTo>
                <a:close/>
              </a:path>
              <a:path w="8940800" h="2043429">
                <a:moveTo>
                  <a:pt x="8940800" y="0"/>
                </a:moveTo>
                <a:lnTo>
                  <a:pt x="8936774" y="0"/>
                </a:lnTo>
                <a:lnTo>
                  <a:pt x="8926236" y="45412"/>
                </a:lnTo>
                <a:lnTo>
                  <a:pt x="8900210" y="82467"/>
                </a:lnTo>
                <a:lnTo>
                  <a:pt x="8862393" y="107434"/>
                </a:lnTo>
                <a:lnTo>
                  <a:pt x="8816479" y="116586"/>
                </a:lnTo>
                <a:lnTo>
                  <a:pt x="7164146" y="116586"/>
                </a:lnTo>
                <a:lnTo>
                  <a:pt x="7123562" y="117410"/>
                </a:lnTo>
                <a:lnTo>
                  <a:pt x="7081777" y="122358"/>
                </a:lnTo>
                <a:lnTo>
                  <a:pt x="7039453" y="135141"/>
                </a:lnTo>
                <a:lnTo>
                  <a:pt x="6997253" y="159470"/>
                </a:lnTo>
                <a:lnTo>
                  <a:pt x="6955840" y="199059"/>
                </a:lnTo>
                <a:lnTo>
                  <a:pt x="6362128" y="817562"/>
                </a:lnTo>
                <a:lnTo>
                  <a:pt x="6329751" y="851750"/>
                </a:lnTo>
                <a:lnTo>
                  <a:pt x="6291814" y="875071"/>
                </a:lnTo>
                <a:lnTo>
                  <a:pt x="6249233" y="889545"/>
                </a:lnTo>
                <a:lnTo>
                  <a:pt x="6202926" y="897194"/>
                </a:lnTo>
                <a:lnTo>
                  <a:pt x="6153810" y="900036"/>
                </a:lnTo>
                <a:lnTo>
                  <a:pt x="8940800" y="900036"/>
                </a:lnTo>
                <a:lnTo>
                  <a:pt x="8940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99367" y="422045"/>
            <a:ext cx="7670800" cy="1371600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750"/>
              </a:spcBef>
            </a:pPr>
            <a:r>
              <a:rPr sz="3500" b="1" spc="-25" dirty="0">
                <a:solidFill>
                  <a:srgbClr val="034EA2"/>
                </a:solidFill>
                <a:latin typeface="Avenir"/>
                <a:cs typeface="Avenir"/>
              </a:rPr>
              <a:t>We </a:t>
            </a:r>
            <a:r>
              <a:rPr sz="3500" b="1" spc="-20" dirty="0">
                <a:solidFill>
                  <a:srgbClr val="034EA2"/>
                </a:solidFill>
                <a:latin typeface="Avenir"/>
                <a:cs typeface="Avenir"/>
              </a:rPr>
              <a:t>always </a:t>
            </a:r>
            <a:r>
              <a:rPr sz="3500" b="1" spc="-10" dirty="0">
                <a:solidFill>
                  <a:srgbClr val="034EA2"/>
                </a:solidFill>
                <a:latin typeface="Avenir"/>
                <a:cs typeface="Avenir"/>
              </a:rPr>
              <a:t>put our </a:t>
            </a:r>
            <a:r>
              <a:rPr sz="3500" b="1" spc="-20" dirty="0">
                <a:solidFill>
                  <a:srgbClr val="034EA2"/>
                </a:solidFill>
                <a:latin typeface="Avenir"/>
                <a:cs typeface="Avenir"/>
              </a:rPr>
              <a:t>customers </a:t>
            </a:r>
            <a:r>
              <a:rPr sz="3500" b="1" spc="-30" dirty="0">
                <a:solidFill>
                  <a:srgbClr val="034EA2"/>
                </a:solidFill>
                <a:latin typeface="Avenir"/>
                <a:cs typeface="Avenir"/>
              </a:rPr>
              <a:t>ﬁrst,  </a:t>
            </a:r>
            <a:r>
              <a:rPr sz="3500" b="1" spc="-65" dirty="0">
                <a:solidFill>
                  <a:srgbClr val="ED2828"/>
                </a:solidFill>
                <a:latin typeface="Avenir"/>
                <a:cs typeface="Avenir"/>
              </a:rPr>
              <a:t>that’s </a:t>
            </a:r>
            <a:r>
              <a:rPr sz="3500" b="1" spc="-5" dirty="0">
                <a:solidFill>
                  <a:srgbClr val="ED2828"/>
                </a:solidFill>
                <a:latin typeface="Avenir"/>
                <a:cs typeface="Avenir"/>
              </a:rPr>
              <a:t>why </a:t>
            </a:r>
            <a:r>
              <a:rPr sz="3500" b="1" spc="-10" dirty="0">
                <a:solidFill>
                  <a:srgbClr val="ED2828"/>
                </a:solidFill>
                <a:latin typeface="Avenir"/>
                <a:cs typeface="Avenir"/>
              </a:rPr>
              <a:t>the </a:t>
            </a:r>
            <a:r>
              <a:rPr sz="3500" b="1" spc="-20" dirty="0">
                <a:solidFill>
                  <a:srgbClr val="ED2828"/>
                </a:solidFill>
                <a:latin typeface="Avenir"/>
                <a:cs typeface="Avenir"/>
              </a:rPr>
              <a:t>judges picked </a:t>
            </a:r>
            <a:r>
              <a:rPr sz="3500" b="1" spc="-5" dirty="0">
                <a:solidFill>
                  <a:srgbClr val="ED2828"/>
                </a:solidFill>
                <a:latin typeface="Avenir"/>
                <a:cs typeface="Avenir"/>
              </a:rPr>
              <a:t>us</a:t>
            </a:r>
            <a:r>
              <a:rPr sz="3500" b="1" spc="-270" dirty="0">
                <a:solidFill>
                  <a:srgbClr val="ED2828"/>
                </a:solidFill>
                <a:latin typeface="Avenir"/>
                <a:cs typeface="Avenir"/>
              </a:rPr>
              <a:t> </a:t>
            </a:r>
            <a:r>
              <a:rPr sz="3500" b="1" spc="-30" dirty="0">
                <a:solidFill>
                  <a:srgbClr val="ED2828"/>
                </a:solidFill>
                <a:latin typeface="Avenir"/>
                <a:cs typeface="Avenir"/>
              </a:rPr>
              <a:t>ﬁrst.</a:t>
            </a:r>
            <a:endParaRPr sz="3500">
              <a:latin typeface="Avenir"/>
              <a:cs typeface="Avenir"/>
            </a:endParaRPr>
          </a:p>
          <a:p>
            <a:pPr marL="28575">
              <a:lnSpc>
                <a:spcPct val="100000"/>
              </a:lnSpc>
              <a:spcBef>
                <a:spcPts val="810"/>
              </a:spcBef>
            </a:pPr>
            <a:r>
              <a:rPr sz="1600" spc="-55" dirty="0">
                <a:solidFill>
                  <a:srgbClr val="034EA2"/>
                </a:solidFill>
                <a:latin typeface="Trebuchet MS"/>
                <a:cs typeface="Trebuchet MS"/>
              </a:rPr>
              <a:t>APA</a:t>
            </a:r>
            <a:r>
              <a:rPr sz="1600" spc="-114" dirty="0">
                <a:solidFill>
                  <a:srgbClr val="034EA2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034EA2"/>
                </a:solidFill>
                <a:latin typeface="Trebuchet MS"/>
                <a:cs typeface="Trebuchet MS"/>
              </a:rPr>
              <a:t>is</a:t>
            </a:r>
            <a:r>
              <a:rPr sz="1600" spc="-20" dirty="0">
                <a:solidFill>
                  <a:srgbClr val="034EA2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034EA2"/>
                </a:solidFill>
                <a:latin typeface="Trebuchet MS"/>
                <a:cs typeface="Trebuchet MS"/>
              </a:rPr>
              <a:t>the</a:t>
            </a:r>
            <a:r>
              <a:rPr sz="1600" spc="-20" dirty="0">
                <a:solidFill>
                  <a:srgbClr val="034EA2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034EA2"/>
                </a:solidFill>
                <a:latin typeface="Trebuchet MS"/>
                <a:cs typeface="Trebuchet MS"/>
              </a:rPr>
              <a:t>Most</a:t>
            </a:r>
            <a:r>
              <a:rPr sz="1600" spc="-114" dirty="0">
                <a:solidFill>
                  <a:srgbClr val="034EA2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034EA2"/>
                </a:solidFill>
                <a:latin typeface="Trebuchet MS"/>
                <a:cs typeface="Trebuchet MS"/>
              </a:rPr>
              <a:t>Awarded</a:t>
            </a:r>
            <a:r>
              <a:rPr sz="1600" spc="-20" dirty="0">
                <a:solidFill>
                  <a:srgbClr val="034EA2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034EA2"/>
                </a:solidFill>
                <a:latin typeface="Trebuchet MS"/>
                <a:cs typeface="Trebuchet MS"/>
              </a:rPr>
              <a:t>Insurer</a:t>
            </a:r>
            <a:r>
              <a:rPr sz="1600" spc="-20" dirty="0">
                <a:solidFill>
                  <a:srgbClr val="034EA2"/>
                </a:solidFill>
                <a:latin typeface="Trebuchet MS"/>
                <a:cs typeface="Trebuchet MS"/>
              </a:rPr>
              <a:t> </a:t>
            </a:r>
            <a:r>
              <a:rPr sz="1600" spc="0" dirty="0">
                <a:solidFill>
                  <a:srgbClr val="034EA2"/>
                </a:solidFill>
                <a:latin typeface="Trebuchet MS"/>
                <a:cs typeface="Trebuchet MS"/>
              </a:rPr>
              <a:t>at</a:t>
            </a:r>
            <a:r>
              <a:rPr sz="1600" spc="-20" dirty="0">
                <a:solidFill>
                  <a:srgbClr val="034EA2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034EA2"/>
                </a:solidFill>
                <a:latin typeface="Trebuchet MS"/>
                <a:cs typeface="Trebuchet MS"/>
              </a:rPr>
              <a:t>the</a:t>
            </a:r>
            <a:r>
              <a:rPr sz="1600" spc="-20" dirty="0">
                <a:solidFill>
                  <a:srgbClr val="034EA2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034EA2"/>
                </a:solidFill>
                <a:latin typeface="Trebuchet MS"/>
                <a:cs typeface="Trebuchet MS"/>
              </a:rPr>
              <a:t>2017</a:t>
            </a:r>
            <a:r>
              <a:rPr sz="1600" spc="-114" dirty="0">
                <a:solidFill>
                  <a:srgbClr val="034EA2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034EA2"/>
                </a:solidFill>
                <a:latin typeface="Trebuchet MS"/>
                <a:cs typeface="Trebuchet MS"/>
              </a:rPr>
              <a:t>Annual</a:t>
            </a:r>
            <a:r>
              <a:rPr sz="1600" spc="-20" dirty="0">
                <a:solidFill>
                  <a:srgbClr val="034EA2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034EA2"/>
                </a:solidFill>
                <a:latin typeface="Trebuchet MS"/>
                <a:cs typeface="Trebuchet MS"/>
              </a:rPr>
              <a:t>Insurance</a:t>
            </a:r>
            <a:r>
              <a:rPr sz="1600" spc="-114" dirty="0">
                <a:solidFill>
                  <a:srgbClr val="034EA2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034EA2"/>
                </a:solidFill>
                <a:latin typeface="Trebuchet MS"/>
                <a:cs typeface="Trebuchet MS"/>
              </a:rPr>
              <a:t>Awards.</a:t>
            </a:r>
            <a:endParaRPr sz="1600" dirty="0">
              <a:latin typeface="Trebuchet MS"/>
              <a:cs typeface="Trebuchet M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23875" y="4478363"/>
            <a:ext cx="4939435" cy="1068268"/>
            <a:chOff x="523875" y="4478363"/>
            <a:chExt cx="4939435" cy="1068268"/>
          </a:xfrm>
        </p:grpSpPr>
        <p:sp>
          <p:nvSpPr>
            <p:cNvPr id="12" name="object 12"/>
            <p:cNvSpPr txBox="1"/>
            <p:nvPr/>
          </p:nvSpPr>
          <p:spPr>
            <a:xfrm>
              <a:off x="523875" y="4488884"/>
              <a:ext cx="1470660" cy="1028700"/>
            </a:xfrm>
            <a:prstGeom prst="rect">
              <a:avLst/>
            </a:prstGeom>
          </p:spPr>
          <p:txBody>
            <a:bodyPr vert="horz" wrap="square" lIns="0" tIns="3937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310"/>
                </a:spcBef>
              </a:pPr>
              <a:r>
                <a:rPr sz="800" b="1" spc="-10" dirty="0">
                  <a:solidFill>
                    <a:srgbClr val="ED2828"/>
                  </a:solidFill>
                  <a:latin typeface="Trebuchet MS"/>
                  <a:cs typeface="Trebuchet MS"/>
                </a:rPr>
                <a:t>Winner</a:t>
              </a:r>
              <a:endParaRPr sz="800" dirty="0">
                <a:latin typeface="Trebuchet MS"/>
                <a:cs typeface="Trebuchet MS"/>
              </a:endParaRPr>
            </a:p>
            <a:p>
              <a:pPr marL="12700">
                <a:lnSpc>
                  <a:spcPct val="100000"/>
                </a:lnSpc>
                <a:spcBef>
                  <a:spcPts val="210"/>
                </a:spcBef>
              </a:pPr>
              <a:r>
                <a:rPr sz="800" dirty="0">
                  <a:solidFill>
                    <a:srgbClr val="034EA2"/>
                  </a:solidFill>
                  <a:latin typeface="Trebuchet MS"/>
                  <a:cs typeface="Trebuchet MS"/>
                </a:rPr>
                <a:t>•</a:t>
              </a:r>
              <a:r>
                <a:rPr sz="800" spc="-165" dirty="0">
                  <a:solidFill>
                    <a:srgbClr val="034EA2"/>
                  </a:solidFill>
                  <a:latin typeface="Trebuchet MS"/>
                  <a:cs typeface="Trebuchet MS"/>
                </a:rPr>
                <a:t> </a:t>
              </a:r>
              <a:r>
                <a:rPr sz="800" spc="-10" dirty="0">
                  <a:solidFill>
                    <a:srgbClr val="034EA2"/>
                  </a:solidFill>
                  <a:latin typeface="Trebuchet MS"/>
                  <a:cs typeface="Trebuchet MS"/>
                </a:rPr>
                <a:t>Best</a:t>
              </a:r>
              <a:r>
                <a:rPr sz="800" spc="-40" dirty="0">
                  <a:solidFill>
                    <a:srgbClr val="034EA2"/>
                  </a:solidFill>
                  <a:latin typeface="Trebuchet MS"/>
                  <a:cs typeface="Trebuchet MS"/>
                </a:rPr>
                <a:t> </a:t>
              </a:r>
              <a:r>
                <a:rPr sz="800" spc="-5" dirty="0">
                  <a:solidFill>
                    <a:srgbClr val="034EA2"/>
                  </a:solidFill>
                  <a:latin typeface="Trebuchet MS"/>
                  <a:cs typeface="Trebuchet MS"/>
                </a:rPr>
                <a:t>in</a:t>
              </a:r>
              <a:r>
                <a:rPr sz="800" spc="-40" dirty="0">
                  <a:solidFill>
                    <a:srgbClr val="034EA2"/>
                  </a:solidFill>
                  <a:latin typeface="Trebuchet MS"/>
                  <a:cs typeface="Trebuchet MS"/>
                </a:rPr>
                <a:t> </a:t>
              </a:r>
              <a:r>
                <a:rPr sz="800" spc="-10" dirty="0">
                  <a:solidFill>
                    <a:srgbClr val="034EA2"/>
                  </a:solidFill>
                  <a:latin typeface="Trebuchet MS"/>
                  <a:cs typeface="Trebuchet MS"/>
                </a:rPr>
                <a:t>Claim</a:t>
              </a:r>
              <a:r>
                <a:rPr sz="800" spc="-40" dirty="0">
                  <a:solidFill>
                    <a:srgbClr val="034EA2"/>
                  </a:solidFill>
                  <a:latin typeface="Trebuchet MS"/>
                  <a:cs typeface="Trebuchet MS"/>
                </a:rPr>
                <a:t> </a:t>
              </a:r>
              <a:r>
                <a:rPr sz="800" spc="-10" dirty="0">
                  <a:solidFill>
                    <a:srgbClr val="034EA2"/>
                  </a:solidFill>
                  <a:latin typeface="Trebuchet MS"/>
                  <a:cs typeface="Trebuchet MS"/>
                </a:rPr>
                <a:t>Settlement</a:t>
              </a:r>
              <a:r>
                <a:rPr sz="800" spc="-40" dirty="0">
                  <a:solidFill>
                    <a:srgbClr val="034EA2"/>
                  </a:solidFill>
                  <a:latin typeface="Trebuchet MS"/>
                  <a:cs typeface="Trebuchet MS"/>
                </a:rPr>
                <a:t> </a:t>
              </a:r>
              <a:r>
                <a:rPr sz="800" spc="-10" dirty="0">
                  <a:solidFill>
                    <a:srgbClr val="034EA2"/>
                  </a:solidFill>
                  <a:latin typeface="Trebuchet MS"/>
                  <a:cs typeface="Trebuchet MS"/>
                </a:rPr>
                <a:t>(Life)</a:t>
              </a:r>
              <a:endParaRPr sz="800" dirty="0">
                <a:latin typeface="Trebuchet MS"/>
                <a:cs typeface="Trebuchet MS"/>
              </a:endParaRPr>
            </a:p>
            <a:p>
              <a:pPr marL="12700">
                <a:lnSpc>
                  <a:spcPct val="100000"/>
                </a:lnSpc>
                <a:spcBef>
                  <a:spcPts val="210"/>
                </a:spcBef>
              </a:pPr>
              <a:r>
                <a:rPr sz="800" dirty="0">
                  <a:solidFill>
                    <a:srgbClr val="034EA2"/>
                  </a:solidFill>
                  <a:latin typeface="Trebuchet MS"/>
                  <a:cs typeface="Trebuchet MS"/>
                </a:rPr>
                <a:t>•</a:t>
              </a:r>
              <a:r>
                <a:rPr sz="800" spc="-165" dirty="0">
                  <a:solidFill>
                    <a:srgbClr val="034EA2"/>
                  </a:solidFill>
                  <a:latin typeface="Trebuchet MS"/>
                  <a:cs typeface="Trebuchet MS"/>
                </a:rPr>
                <a:t> </a:t>
              </a:r>
              <a:r>
                <a:rPr sz="800" spc="-10" dirty="0">
                  <a:solidFill>
                    <a:srgbClr val="034EA2"/>
                  </a:solidFill>
                  <a:latin typeface="Trebuchet MS"/>
                  <a:cs typeface="Trebuchet MS"/>
                </a:rPr>
                <a:t>Fraud</a:t>
              </a:r>
              <a:r>
                <a:rPr sz="800" spc="-45" dirty="0">
                  <a:solidFill>
                    <a:srgbClr val="034EA2"/>
                  </a:solidFill>
                  <a:latin typeface="Trebuchet MS"/>
                  <a:cs typeface="Trebuchet MS"/>
                </a:rPr>
                <a:t> </a:t>
              </a:r>
              <a:r>
                <a:rPr sz="800" spc="-10" dirty="0">
                  <a:solidFill>
                    <a:srgbClr val="034EA2"/>
                  </a:solidFill>
                  <a:latin typeface="Trebuchet MS"/>
                  <a:cs typeface="Trebuchet MS"/>
                </a:rPr>
                <a:t>Detection</a:t>
              </a:r>
              <a:r>
                <a:rPr sz="800" spc="-45" dirty="0">
                  <a:solidFill>
                    <a:srgbClr val="034EA2"/>
                  </a:solidFill>
                  <a:latin typeface="Trebuchet MS"/>
                  <a:cs typeface="Trebuchet MS"/>
                </a:rPr>
                <a:t> </a:t>
              </a:r>
              <a:r>
                <a:rPr sz="800" dirty="0">
                  <a:solidFill>
                    <a:srgbClr val="034EA2"/>
                  </a:solidFill>
                  <a:latin typeface="Trebuchet MS"/>
                  <a:cs typeface="Trebuchet MS"/>
                </a:rPr>
                <a:t>&amp;</a:t>
              </a:r>
              <a:r>
                <a:rPr sz="800" spc="-45" dirty="0">
                  <a:solidFill>
                    <a:srgbClr val="034EA2"/>
                  </a:solidFill>
                  <a:latin typeface="Trebuchet MS"/>
                  <a:cs typeface="Trebuchet MS"/>
                </a:rPr>
                <a:t> </a:t>
              </a:r>
              <a:r>
                <a:rPr sz="800" spc="-15" dirty="0">
                  <a:solidFill>
                    <a:srgbClr val="034EA2"/>
                  </a:solidFill>
                  <a:latin typeface="Trebuchet MS"/>
                  <a:cs typeface="Trebuchet MS"/>
                </a:rPr>
                <a:t>Protection</a:t>
              </a:r>
              <a:endParaRPr sz="800" dirty="0">
                <a:latin typeface="Trebuchet MS"/>
                <a:cs typeface="Trebuchet MS"/>
              </a:endParaRPr>
            </a:p>
            <a:p>
              <a:pPr marL="12700">
                <a:lnSpc>
                  <a:spcPct val="100000"/>
                </a:lnSpc>
                <a:spcBef>
                  <a:spcPts val="209"/>
                </a:spcBef>
              </a:pPr>
              <a:r>
                <a:rPr sz="800" dirty="0">
                  <a:solidFill>
                    <a:srgbClr val="034EA2"/>
                  </a:solidFill>
                  <a:latin typeface="Trebuchet MS"/>
                  <a:cs typeface="Trebuchet MS"/>
                </a:rPr>
                <a:t>•</a:t>
              </a:r>
              <a:r>
                <a:rPr sz="800" spc="-170" dirty="0">
                  <a:solidFill>
                    <a:srgbClr val="034EA2"/>
                  </a:solidFill>
                  <a:latin typeface="Trebuchet MS"/>
                  <a:cs typeface="Trebuchet MS"/>
                </a:rPr>
                <a:t> </a:t>
              </a:r>
              <a:r>
                <a:rPr sz="800" spc="-10" dirty="0">
                  <a:solidFill>
                    <a:srgbClr val="034EA2"/>
                  </a:solidFill>
                  <a:latin typeface="Trebuchet MS"/>
                  <a:cs typeface="Trebuchet MS"/>
                </a:rPr>
                <a:t>Major</a:t>
              </a:r>
              <a:r>
                <a:rPr sz="800" spc="-50" dirty="0">
                  <a:solidFill>
                    <a:srgbClr val="034EA2"/>
                  </a:solidFill>
                  <a:latin typeface="Trebuchet MS"/>
                  <a:cs typeface="Trebuchet MS"/>
                </a:rPr>
                <a:t> </a:t>
              </a:r>
              <a:r>
                <a:rPr sz="800" spc="-10" dirty="0">
                  <a:solidFill>
                    <a:srgbClr val="034EA2"/>
                  </a:solidFill>
                  <a:latin typeface="Trebuchet MS"/>
                  <a:cs typeface="Trebuchet MS"/>
                </a:rPr>
                <a:t>Loss</a:t>
              </a:r>
              <a:r>
                <a:rPr sz="800" spc="-90" dirty="0">
                  <a:solidFill>
                    <a:srgbClr val="034EA2"/>
                  </a:solidFill>
                  <a:latin typeface="Trebuchet MS"/>
                  <a:cs typeface="Trebuchet MS"/>
                </a:rPr>
                <a:t> </a:t>
              </a:r>
              <a:r>
                <a:rPr sz="800" spc="-20" dirty="0">
                  <a:solidFill>
                    <a:srgbClr val="034EA2"/>
                  </a:solidFill>
                  <a:latin typeface="Trebuchet MS"/>
                  <a:cs typeface="Trebuchet MS"/>
                </a:rPr>
                <a:t>Award</a:t>
              </a:r>
              <a:endParaRPr sz="800" dirty="0">
                <a:latin typeface="Trebuchet MS"/>
                <a:cs typeface="Trebuchet MS"/>
              </a:endParaRPr>
            </a:p>
            <a:p>
              <a:pPr marL="12700">
                <a:lnSpc>
                  <a:spcPct val="100000"/>
                </a:lnSpc>
                <a:spcBef>
                  <a:spcPts val="210"/>
                </a:spcBef>
              </a:pPr>
              <a:r>
                <a:rPr sz="800" spc="-10" dirty="0">
                  <a:solidFill>
                    <a:srgbClr val="034EA2"/>
                  </a:solidFill>
                  <a:latin typeface="Trebuchet MS"/>
                  <a:cs typeface="Trebuchet MS"/>
                </a:rPr>
                <a:t>•Training</a:t>
              </a:r>
              <a:r>
                <a:rPr sz="800" spc="-130" dirty="0">
                  <a:solidFill>
                    <a:srgbClr val="034EA2"/>
                  </a:solidFill>
                  <a:latin typeface="Trebuchet MS"/>
                  <a:cs typeface="Trebuchet MS"/>
                </a:rPr>
                <a:t> </a:t>
              </a:r>
              <a:r>
                <a:rPr sz="800" spc="-20" dirty="0">
                  <a:solidFill>
                    <a:srgbClr val="034EA2"/>
                  </a:solidFill>
                  <a:latin typeface="Trebuchet MS"/>
                  <a:cs typeface="Trebuchet MS"/>
                </a:rPr>
                <a:t>Award</a:t>
              </a:r>
              <a:endParaRPr sz="800" dirty="0">
                <a:latin typeface="Trebuchet MS"/>
                <a:cs typeface="Trebuchet MS"/>
              </a:endParaRPr>
            </a:p>
            <a:p>
              <a:pPr marL="76835" marR="80010" indent="-64769">
                <a:lnSpc>
                  <a:spcPts val="869"/>
                </a:lnSpc>
                <a:spcBef>
                  <a:spcPts val="310"/>
                </a:spcBef>
              </a:pPr>
              <a:r>
                <a:rPr sz="800" dirty="0">
                  <a:solidFill>
                    <a:srgbClr val="034EA2"/>
                  </a:solidFill>
                  <a:latin typeface="Trebuchet MS"/>
                  <a:cs typeface="Trebuchet MS"/>
                </a:rPr>
                <a:t>•</a:t>
              </a:r>
              <a:r>
                <a:rPr sz="800" spc="-165" dirty="0">
                  <a:solidFill>
                    <a:srgbClr val="034EA2"/>
                  </a:solidFill>
                  <a:latin typeface="Trebuchet MS"/>
                  <a:cs typeface="Trebuchet MS"/>
                </a:rPr>
                <a:t> </a:t>
              </a:r>
              <a:r>
                <a:rPr sz="800" spc="-10" dirty="0">
                  <a:solidFill>
                    <a:srgbClr val="034EA2"/>
                  </a:solidFill>
                  <a:latin typeface="Trebuchet MS"/>
                  <a:cs typeface="Trebuchet MS"/>
                </a:rPr>
                <a:t>Best</a:t>
              </a:r>
              <a:r>
                <a:rPr sz="800" spc="-45" dirty="0">
                  <a:solidFill>
                    <a:srgbClr val="034EA2"/>
                  </a:solidFill>
                  <a:latin typeface="Trebuchet MS"/>
                  <a:cs typeface="Trebuchet MS"/>
                </a:rPr>
                <a:t> </a:t>
              </a:r>
              <a:r>
                <a:rPr sz="800" spc="-5" dirty="0">
                  <a:solidFill>
                    <a:srgbClr val="034EA2"/>
                  </a:solidFill>
                  <a:latin typeface="Trebuchet MS"/>
                  <a:cs typeface="Trebuchet MS"/>
                </a:rPr>
                <a:t>in</a:t>
              </a:r>
              <a:r>
                <a:rPr sz="800" spc="-45" dirty="0">
                  <a:solidFill>
                    <a:srgbClr val="034EA2"/>
                  </a:solidFill>
                  <a:latin typeface="Trebuchet MS"/>
                  <a:cs typeface="Trebuchet MS"/>
                </a:rPr>
                <a:t> </a:t>
              </a:r>
              <a:r>
                <a:rPr sz="800" spc="-10" dirty="0">
                  <a:solidFill>
                    <a:srgbClr val="034EA2"/>
                  </a:solidFill>
                  <a:latin typeface="Trebuchet MS"/>
                  <a:cs typeface="Trebuchet MS"/>
                </a:rPr>
                <a:t>Customer</a:t>
              </a:r>
              <a:r>
                <a:rPr sz="800" spc="-45" dirty="0">
                  <a:solidFill>
                    <a:srgbClr val="034EA2"/>
                  </a:solidFill>
                  <a:latin typeface="Trebuchet MS"/>
                  <a:cs typeface="Trebuchet MS"/>
                </a:rPr>
                <a:t> </a:t>
              </a:r>
              <a:r>
                <a:rPr sz="800" spc="-10" dirty="0">
                  <a:solidFill>
                    <a:srgbClr val="034EA2"/>
                  </a:solidFill>
                  <a:latin typeface="Trebuchet MS"/>
                  <a:cs typeface="Trebuchet MS"/>
                </a:rPr>
                <a:t>Satisfaction  Index</a:t>
              </a:r>
              <a:endParaRPr sz="800" dirty="0">
                <a:latin typeface="Trebuchet MS"/>
                <a:cs typeface="Trebuchet MS"/>
              </a:endParaRPr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2235707" y="4478479"/>
              <a:ext cx="1337310" cy="730885"/>
            </a:xfrm>
            <a:prstGeom prst="rect">
              <a:avLst/>
            </a:prstGeom>
          </p:spPr>
          <p:txBody>
            <a:bodyPr vert="horz" wrap="square" lIns="0" tIns="39369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309"/>
                </a:spcBef>
              </a:pPr>
              <a:r>
                <a:rPr sz="800" b="1" spc="-5" dirty="0">
                  <a:solidFill>
                    <a:srgbClr val="ED2828"/>
                  </a:solidFill>
                  <a:latin typeface="Trebuchet MS"/>
                  <a:cs typeface="Trebuchet MS"/>
                </a:rPr>
                <a:t>1</a:t>
              </a:r>
              <a:r>
                <a:rPr sz="675" b="1" spc="-7" baseline="30864" dirty="0">
                  <a:solidFill>
                    <a:srgbClr val="ED2828"/>
                  </a:solidFill>
                  <a:latin typeface="Trebuchet MS"/>
                  <a:cs typeface="Trebuchet MS"/>
                </a:rPr>
                <a:t>st </a:t>
              </a:r>
              <a:r>
                <a:rPr sz="800" b="1" spc="-10" dirty="0">
                  <a:solidFill>
                    <a:srgbClr val="ED2828"/>
                  </a:solidFill>
                  <a:latin typeface="Trebuchet MS"/>
                  <a:cs typeface="Trebuchet MS"/>
                </a:rPr>
                <a:t>Runners</a:t>
              </a:r>
              <a:r>
                <a:rPr sz="800" b="1" spc="-100" dirty="0">
                  <a:solidFill>
                    <a:srgbClr val="ED2828"/>
                  </a:solidFill>
                  <a:latin typeface="Trebuchet MS"/>
                  <a:cs typeface="Trebuchet MS"/>
                </a:rPr>
                <a:t> </a:t>
              </a:r>
              <a:r>
                <a:rPr sz="800" b="1" spc="-10" dirty="0">
                  <a:solidFill>
                    <a:srgbClr val="ED2828"/>
                  </a:solidFill>
                  <a:latin typeface="Trebuchet MS"/>
                  <a:cs typeface="Trebuchet MS"/>
                </a:rPr>
                <a:t>Up</a:t>
              </a:r>
              <a:endParaRPr sz="800" dirty="0">
                <a:latin typeface="Trebuchet MS"/>
                <a:cs typeface="Trebuchet MS"/>
              </a:endParaRPr>
            </a:p>
            <a:p>
              <a:pPr marL="12700">
                <a:lnSpc>
                  <a:spcPct val="100000"/>
                </a:lnSpc>
                <a:spcBef>
                  <a:spcPts val="209"/>
                </a:spcBef>
              </a:pPr>
              <a:r>
                <a:rPr sz="800" dirty="0">
                  <a:solidFill>
                    <a:srgbClr val="034EA2"/>
                  </a:solidFill>
                  <a:latin typeface="Trebuchet MS"/>
                  <a:cs typeface="Trebuchet MS"/>
                </a:rPr>
                <a:t>•</a:t>
              </a:r>
              <a:r>
                <a:rPr sz="800" spc="-175" dirty="0">
                  <a:solidFill>
                    <a:srgbClr val="034EA2"/>
                  </a:solidFill>
                  <a:latin typeface="Trebuchet MS"/>
                  <a:cs typeface="Trebuchet MS"/>
                </a:rPr>
                <a:t> </a:t>
              </a:r>
              <a:r>
                <a:rPr sz="800" spc="-10" dirty="0">
                  <a:solidFill>
                    <a:srgbClr val="034EA2"/>
                  </a:solidFill>
                  <a:latin typeface="Trebuchet MS"/>
                  <a:cs typeface="Trebuchet MS"/>
                </a:rPr>
                <a:t>Best</a:t>
              </a:r>
              <a:r>
                <a:rPr sz="800" spc="-50" dirty="0">
                  <a:solidFill>
                    <a:srgbClr val="034EA2"/>
                  </a:solidFill>
                  <a:latin typeface="Trebuchet MS"/>
                  <a:cs typeface="Trebuchet MS"/>
                </a:rPr>
                <a:t> </a:t>
              </a:r>
              <a:r>
                <a:rPr sz="800" spc="-5" dirty="0">
                  <a:solidFill>
                    <a:srgbClr val="034EA2"/>
                  </a:solidFill>
                  <a:latin typeface="Trebuchet MS"/>
                  <a:cs typeface="Trebuchet MS"/>
                </a:rPr>
                <a:t>in</a:t>
              </a:r>
              <a:r>
                <a:rPr sz="800" spc="-50" dirty="0">
                  <a:solidFill>
                    <a:srgbClr val="034EA2"/>
                  </a:solidFill>
                  <a:latin typeface="Trebuchet MS"/>
                  <a:cs typeface="Trebuchet MS"/>
                </a:rPr>
                <a:t> </a:t>
              </a:r>
              <a:r>
                <a:rPr sz="800" spc="-15" dirty="0">
                  <a:solidFill>
                    <a:srgbClr val="034EA2"/>
                  </a:solidFill>
                  <a:latin typeface="Trebuchet MS"/>
                  <a:cs typeface="Trebuchet MS"/>
                </a:rPr>
                <a:t>Product</a:t>
              </a:r>
              <a:r>
                <a:rPr sz="800" spc="-50" dirty="0">
                  <a:solidFill>
                    <a:srgbClr val="034EA2"/>
                  </a:solidFill>
                  <a:latin typeface="Trebuchet MS"/>
                  <a:cs typeface="Trebuchet MS"/>
                </a:rPr>
                <a:t> </a:t>
              </a:r>
              <a:r>
                <a:rPr sz="800" spc="-10" dirty="0">
                  <a:solidFill>
                    <a:srgbClr val="034EA2"/>
                  </a:solidFill>
                  <a:latin typeface="Trebuchet MS"/>
                  <a:cs typeface="Trebuchet MS"/>
                </a:rPr>
                <a:t>Marketing</a:t>
              </a:r>
              <a:endParaRPr sz="800" dirty="0">
                <a:latin typeface="Trebuchet MS"/>
                <a:cs typeface="Trebuchet MS"/>
              </a:endParaRPr>
            </a:p>
            <a:p>
              <a:pPr marL="12700">
                <a:lnSpc>
                  <a:spcPct val="100000"/>
                </a:lnSpc>
                <a:spcBef>
                  <a:spcPts val="210"/>
                </a:spcBef>
              </a:pPr>
              <a:r>
                <a:rPr sz="800" dirty="0">
                  <a:solidFill>
                    <a:srgbClr val="034EA2"/>
                  </a:solidFill>
                  <a:latin typeface="Trebuchet MS"/>
                  <a:cs typeface="Trebuchet MS"/>
                </a:rPr>
                <a:t>•</a:t>
              </a:r>
              <a:r>
                <a:rPr sz="800" spc="-175" dirty="0">
                  <a:solidFill>
                    <a:srgbClr val="034EA2"/>
                  </a:solidFill>
                  <a:latin typeface="Trebuchet MS"/>
                  <a:cs typeface="Trebuchet MS"/>
                </a:rPr>
                <a:t> </a:t>
              </a:r>
              <a:r>
                <a:rPr sz="800" spc="-10" dirty="0">
                  <a:solidFill>
                    <a:srgbClr val="034EA2"/>
                  </a:solidFill>
                  <a:latin typeface="Trebuchet MS"/>
                  <a:cs typeface="Trebuchet MS"/>
                </a:rPr>
                <a:t>Best</a:t>
              </a:r>
              <a:r>
                <a:rPr sz="800" spc="-50" dirty="0">
                  <a:solidFill>
                    <a:srgbClr val="034EA2"/>
                  </a:solidFill>
                  <a:latin typeface="Trebuchet MS"/>
                  <a:cs typeface="Trebuchet MS"/>
                </a:rPr>
                <a:t> </a:t>
              </a:r>
              <a:r>
                <a:rPr sz="800" spc="-5" dirty="0">
                  <a:solidFill>
                    <a:srgbClr val="034EA2"/>
                  </a:solidFill>
                  <a:latin typeface="Trebuchet MS"/>
                  <a:cs typeface="Trebuchet MS"/>
                </a:rPr>
                <a:t>in</a:t>
              </a:r>
              <a:r>
                <a:rPr sz="800" spc="-50" dirty="0">
                  <a:solidFill>
                    <a:srgbClr val="034EA2"/>
                  </a:solidFill>
                  <a:latin typeface="Trebuchet MS"/>
                  <a:cs typeface="Trebuchet MS"/>
                </a:rPr>
                <a:t> </a:t>
              </a:r>
              <a:r>
                <a:rPr sz="800" spc="-15" dirty="0">
                  <a:solidFill>
                    <a:srgbClr val="034EA2"/>
                  </a:solidFill>
                  <a:latin typeface="Trebuchet MS"/>
                  <a:cs typeface="Trebuchet MS"/>
                </a:rPr>
                <a:t>Product</a:t>
              </a:r>
              <a:r>
                <a:rPr sz="800" spc="-50" dirty="0">
                  <a:solidFill>
                    <a:srgbClr val="034EA2"/>
                  </a:solidFill>
                  <a:latin typeface="Trebuchet MS"/>
                  <a:cs typeface="Trebuchet MS"/>
                </a:rPr>
                <a:t> </a:t>
              </a:r>
              <a:r>
                <a:rPr sz="800" spc="-10" dirty="0">
                  <a:solidFill>
                    <a:srgbClr val="034EA2"/>
                  </a:solidFill>
                  <a:latin typeface="Trebuchet MS"/>
                  <a:cs typeface="Trebuchet MS"/>
                </a:rPr>
                <a:t>Innovation</a:t>
              </a:r>
              <a:endParaRPr sz="800" dirty="0">
                <a:latin typeface="Trebuchet MS"/>
                <a:cs typeface="Trebuchet MS"/>
              </a:endParaRPr>
            </a:p>
            <a:p>
              <a:pPr marL="12700">
                <a:lnSpc>
                  <a:spcPts val="915"/>
                </a:lnSpc>
                <a:spcBef>
                  <a:spcPts val="209"/>
                </a:spcBef>
              </a:pPr>
              <a:r>
                <a:rPr sz="800" dirty="0">
                  <a:solidFill>
                    <a:srgbClr val="034EA2"/>
                  </a:solidFill>
                  <a:latin typeface="Trebuchet MS"/>
                  <a:cs typeface="Trebuchet MS"/>
                </a:rPr>
                <a:t>•</a:t>
              </a:r>
              <a:r>
                <a:rPr sz="800" spc="-175" dirty="0">
                  <a:solidFill>
                    <a:srgbClr val="034EA2"/>
                  </a:solidFill>
                  <a:latin typeface="Trebuchet MS"/>
                  <a:cs typeface="Trebuchet MS"/>
                </a:rPr>
                <a:t> </a:t>
              </a:r>
              <a:r>
                <a:rPr sz="800" spc="-10" dirty="0">
                  <a:solidFill>
                    <a:srgbClr val="034EA2"/>
                  </a:solidFill>
                  <a:latin typeface="Trebuchet MS"/>
                  <a:cs typeface="Trebuchet MS"/>
                </a:rPr>
                <a:t>Best</a:t>
              </a:r>
              <a:r>
                <a:rPr sz="800" spc="-45" dirty="0">
                  <a:solidFill>
                    <a:srgbClr val="034EA2"/>
                  </a:solidFill>
                  <a:latin typeface="Trebuchet MS"/>
                  <a:cs typeface="Trebuchet MS"/>
                </a:rPr>
                <a:t> </a:t>
              </a:r>
              <a:r>
                <a:rPr sz="800" spc="-10" dirty="0">
                  <a:solidFill>
                    <a:srgbClr val="034EA2"/>
                  </a:solidFill>
                  <a:latin typeface="Trebuchet MS"/>
                  <a:cs typeface="Trebuchet MS"/>
                </a:rPr>
                <a:t>Insurance</a:t>
              </a:r>
              <a:r>
                <a:rPr sz="800" spc="-45" dirty="0">
                  <a:solidFill>
                    <a:srgbClr val="034EA2"/>
                  </a:solidFill>
                  <a:latin typeface="Trebuchet MS"/>
                  <a:cs typeface="Trebuchet MS"/>
                </a:rPr>
                <a:t> </a:t>
              </a:r>
              <a:r>
                <a:rPr sz="800" spc="-5" dirty="0">
                  <a:solidFill>
                    <a:srgbClr val="034EA2"/>
                  </a:solidFill>
                  <a:latin typeface="Trebuchet MS"/>
                  <a:cs typeface="Trebuchet MS"/>
                </a:rPr>
                <a:t>in</a:t>
              </a:r>
              <a:r>
                <a:rPr sz="800" spc="-45" dirty="0">
                  <a:solidFill>
                    <a:srgbClr val="034EA2"/>
                  </a:solidFill>
                  <a:latin typeface="Trebuchet MS"/>
                  <a:cs typeface="Trebuchet MS"/>
                </a:rPr>
                <a:t> </a:t>
              </a:r>
              <a:r>
                <a:rPr sz="800" spc="-10" dirty="0">
                  <a:solidFill>
                    <a:srgbClr val="034EA2"/>
                  </a:solidFill>
                  <a:latin typeface="Trebuchet MS"/>
                  <a:cs typeface="Trebuchet MS"/>
                </a:rPr>
                <a:t>Use</a:t>
              </a:r>
              <a:endParaRPr sz="800" dirty="0">
                <a:latin typeface="Trebuchet MS"/>
                <a:cs typeface="Trebuchet MS"/>
              </a:endParaRPr>
            </a:p>
            <a:p>
              <a:pPr marL="76835">
                <a:lnSpc>
                  <a:spcPts val="915"/>
                </a:lnSpc>
              </a:pPr>
              <a:r>
                <a:rPr sz="800" spc="-5" dirty="0">
                  <a:solidFill>
                    <a:srgbClr val="034EA2"/>
                  </a:solidFill>
                  <a:latin typeface="Trebuchet MS"/>
                  <a:cs typeface="Trebuchet MS"/>
                </a:rPr>
                <a:t>of </a:t>
              </a:r>
              <a:r>
                <a:rPr sz="800" spc="-20" dirty="0">
                  <a:solidFill>
                    <a:srgbClr val="034EA2"/>
                  </a:solidFill>
                  <a:latin typeface="Trebuchet MS"/>
                  <a:cs typeface="Trebuchet MS"/>
                </a:rPr>
                <a:t>Technological</a:t>
              </a:r>
              <a:r>
                <a:rPr sz="800" spc="-150" dirty="0">
                  <a:solidFill>
                    <a:srgbClr val="034EA2"/>
                  </a:solidFill>
                  <a:latin typeface="Trebuchet MS"/>
                  <a:cs typeface="Trebuchet MS"/>
                </a:rPr>
                <a:t> </a:t>
              </a:r>
              <a:r>
                <a:rPr sz="800" spc="-10" dirty="0">
                  <a:solidFill>
                    <a:srgbClr val="034EA2"/>
                  </a:solidFill>
                  <a:latin typeface="Trebuchet MS"/>
                  <a:cs typeface="Trebuchet MS"/>
                </a:rPr>
                <a:t>Application</a:t>
              </a:r>
              <a:endParaRPr sz="800" dirty="0">
                <a:latin typeface="Trebuchet MS"/>
                <a:cs typeface="Trebuchet MS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3812946" y="4478363"/>
              <a:ext cx="1650364" cy="607695"/>
            </a:xfrm>
            <a:prstGeom prst="rect">
              <a:avLst/>
            </a:prstGeom>
          </p:spPr>
          <p:txBody>
            <a:bodyPr vert="horz" wrap="square" lIns="0" tIns="39369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309"/>
                </a:spcBef>
              </a:pPr>
              <a:r>
                <a:rPr sz="800" b="1" dirty="0">
                  <a:solidFill>
                    <a:srgbClr val="ED2828"/>
                  </a:solidFill>
                  <a:latin typeface="Trebuchet MS"/>
                  <a:cs typeface="Trebuchet MS"/>
                </a:rPr>
                <a:t>2</a:t>
              </a:r>
              <a:r>
                <a:rPr sz="675" b="1" baseline="30864" dirty="0">
                  <a:solidFill>
                    <a:srgbClr val="ED2828"/>
                  </a:solidFill>
                  <a:latin typeface="Trebuchet MS"/>
                  <a:cs typeface="Trebuchet MS"/>
                </a:rPr>
                <a:t>nd </a:t>
              </a:r>
              <a:r>
                <a:rPr sz="800" b="1" spc="-10" dirty="0">
                  <a:solidFill>
                    <a:srgbClr val="ED2828"/>
                  </a:solidFill>
                  <a:latin typeface="Trebuchet MS"/>
                  <a:cs typeface="Trebuchet MS"/>
                </a:rPr>
                <a:t>Runners</a:t>
              </a:r>
              <a:r>
                <a:rPr sz="800" b="1" spc="-114" dirty="0">
                  <a:solidFill>
                    <a:srgbClr val="ED2828"/>
                  </a:solidFill>
                  <a:latin typeface="Trebuchet MS"/>
                  <a:cs typeface="Trebuchet MS"/>
                </a:rPr>
                <a:t> </a:t>
              </a:r>
              <a:r>
                <a:rPr sz="800" b="1" spc="-10" dirty="0">
                  <a:solidFill>
                    <a:srgbClr val="ED2828"/>
                  </a:solidFill>
                  <a:latin typeface="Trebuchet MS"/>
                  <a:cs typeface="Trebuchet MS"/>
                </a:rPr>
                <a:t>Up</a:t>
              </a:r>
              <a:endParaRPr sz="800" dirty="0">
                <a:latin typeface="Trebuchet MS"/>
                <a:cs typeface="Trebuchet MS"/>
              </a:endParaRPr>
            </a:p>
            <a:p>
              <a:pPr marL="12700">
                <a:lnSpc>
                  <a:spcPct val="100000"/>
                </a:lnSpc>
                <a:spcBef>
                  <a:spcPts val="209"/>
                </a:spcBef>
              </a:pPr>
              <a:r>
                <a:rPr sz="800" dirty="0">
                  <a:solidFill>
                    <a:srgbClr val="034EA2"/>
                  </a:solidFill>
                  <a:latin typeface="Trebuchet MS"/>
                  <a:cs typeface="Trebuchet MS"/>
                </a:rPr>
                <a:t>•</a:t>
              </a:r>
              <a:r>
                <a:rPr sz="800" spc="-175" dirty="0">
                  <a:solidFill>
                    <a:srgbClr val="034EA2"/>
                  </a:solidFill>
                  <a:latin typeface="Trebuchet MS"/>
                  <a:cs typeface="Trebuchet MS"/>
                </a:rPr>
                <a:t> </a:t>
              </a:r>
              <a:r>
                <a:rPr sz="800" spc="-10" dirty="0">
                  <a:solidFill>
                    <a:srgbClr val="034EA2"/>
                  </a:solidFill>
                  <a:latin typeface="Trebuchet MS"/>
                  <a:cs typeface="Trebuchet MS"/>
                </a:rPr>
                <a:t>Best</a:t>
              </a:r>
              <a:r>
                <a:rPr sz="800" spc="-40" dirty="0">
                  <a:solidFill>
                    <a:srgbClr val="034EA2"/>
                  </a:solidFill>
                  <a:latin typeface="Trebuchet MS"/>
                  <a:cs typeface="Trebuchet MS"/>
                </a:rPr>
                <a:t> </a:t>
              </a:r>
              <a:r>
                <a:rPr sz="800" spc="-5" dirty="0">
                  <a:solidFill>
                    <a:srgbClr val="034EA2"/>
                  </a:solidFill>
                  <a:latin typeface="Trebuchet MS"/>
                  <a:cs typeface="Trebuchet MS"/>
                </a:rPr>
                <a:t>in</a:t>
              </a:r>
              <a:r>
                <a:rPr sz="800" spc="-40" dirty="0">
                  <a:solidFill>
                    <a:srgbClr val="034EA2"/>
                  </a:solidFill>
                  <a:latin typeface="Trebuchet MS"/>
                  <a:cs typeface="Trebuchet MS"/>
                </a:rPr>
                <a:t> </a:t>
              </a:r>
              <a:r>
                <a:rPr sz="800" spc="-10" dirty="0">
                  <a:solidFill>
                    <a:srgbClr val="034EA2"/>
                  </a:solidFill>
                  <a:latin typeface="Trebuchet MS"/>
                  <a:cs typeface="Trebuchet MS"/>
                </a:rPr>
                <a:t>Claim</a:t>
              </a:r>
              <a:r>
                <a:rPr sz="800" spc="-40" dirty="0">
                  <a:solidFill>
                    <a:srgbClr val="034EA2"/>
                  </a:solidFill>
                  <a:latin typeface="Trebuchet MS"/>
                  <a:cs typeface="Trebuchet MS"/>
                </a:rPr>
                <a:t> </a:t>
              </a:r>
              <a:r>
                <a:rPr sz="800" spc="-10" dirty="0">
                  <a:solidFill>
                    <a:srgbClr val="034EA2"/>
                  </a:solidFill>
                  <a:latin typeface="Trebuchet MS"/>
                  <a:cs typeface="Trebuchet MS"/>
                </a:rPr>
                <a:t>Settlement</a:t>
              </a:r>
              <a:r>
                <a:rPr sz="800" spc="-40" dirty="0">
                  <a:solidFill>
                    <a:srgbClr val="034EA2"/>
                  </a:solidFill>
                  <a:latin typeface="Trebuchet MS"/>
                  <a:cs typeface="Trebuchet MS"/>
                </a:rPr>
                <a:t> </a:t>
              </a:r>
              <a:r>
                <a:rPr sz="800" spc="-10" dirty="0">
                  <a:solidFill>
                    <a:srgbClr val="034EA2"/>
                  </a:solidFill>
                  <a:latin typeface="Trebuchet MS"/>
                  <a:cs typeface="Trebuchet MS"/>
                </a:rPr>
                <a:t>(General)</a:t>
              </a:r>
              <a:endParaRPr sz="800" dirty="0">
                <a:latin typeface="Trebuchet MS"/>
                <a:cs typeface="Trebuchet MS"/>
              </a:endParaRPr>
            </a:p>
            <a:p>
              <a:pPr marL="12700">
                <a:lnSpc>
                  <a:spcPct val="100000"/>
                </a:lnSpc>
                <a:spcBef>
                  <a:spcPts val="210"/>
                </a:spcBef>
              </a:pPr>
              <a:r>
                <a:rPr sz="800" dirty="0">
                  <a:solidFill>
                    <a:srgbClr val="034EA2"/>
                  </a:solidFill>
                  <a:latin typeface="Trebuchet MS"/>
                  <a:cs typeface="Trebuchet MS"/>
                </a:rPr>
                <a:t>•</a:t>
              </a:r>
              <a:r>
                <a:rPr sz="800" spc="-180" dirty="0">
                  <a:solidFill>
                    <a:srgbClr val="034EA2"/>
                  </a:solidFill>
                  <a:latin typeface="Trebuchet MS"/>
                  <a:cs typeface="Trebuchet MS"/>
                </a:rPr>
                <a:t> </a:t>
              </a:r>
              <a:r>
                <a:rPr sz="800" spc="-10" dirty="0">
                  <a:solidFill>
                    <a:srgbClr val="034EA2"/>
                  </a:solidFill>
                  <a:latin typeface="Trebuchet MS"/>
                  <a:cs typeface="Trebuchet MS"/>
                </a:rPr>
                <a:t>Risk</a:t>
              </a:r>
              <a:r>
                <a:rPr sz="800" spc="-50" dirty="0">
                  <a:solidFill>
                    <a:srgbClr val="034EA2"/>
                  </a:solidFill>
                  <a:latin typeface="Trebuchet MS"/>
                  <a:cs typeface="Trebuchet MS"/>
                </a:rPr>
                <a:t> </a:t>
              </a:r>
              <a:r>
                <a:rPr sz="800" spc="-10" dirty="0">
                  <a:solidFill>
                    <a:srgbClr val="034EA2"/>
                  </a:solidFill>
                  <a:latin typeface="Trebuchet MS"/>
                  <a:cs typeface="Trebuchet MS"/>
                </a:rPr>
                <a:t>Management</a:t>
              </a:r>
              <a:r>
                <a:rPr sz="800" spc="-90" dirty="0">
                  <a:solidFill>
                    <a:srgbClr val="034EA2"/>
                  </a:solidFill>
                  <a:latin typeface="Trebuchet MS"/>
                  <a:cs typeface="Trebuchet MS"/>
                </a:rPr>
                <a:t> </a:t>
              </a:r>
              <a:r>
                <a:rPr sz="800" spc="-20" dirty="0">
                  <a:solidFill>
                    <a:srgbClr val="034EA2"/>
                  </a:solidFill>
                  <a:latin typeface="Trebuchet MS"/>
                  <a:cs typeface="Trebuchet MS"/>
                </a:rPr>
                <a:t>Award</a:t>
              </a:r>
              <a:endParaRPr sz="800" dirty="0">
                <a:latin typeface="Trebuchet MS"/>
                <a:cs typeface="Trebuchet MS"/>
              </a:endParaRPr>
            </a:p>
            <a:p>
              <a:pPr marL="12700">
                <a:lnSpc>
                  <a:spcPct val="100000"/>
                </a:lnSpc>
                <a:spcBef>
                  <a:spcPts val="110"/>
                </a:spcBef>
              </a:pPr>
              <a:r>
                <a:rPr sz="800" dirty="0">
                  <a:solidFill>
                    <a:srgbClr val="034EA2"/>
                  </a:solidFill>
                  <a:latin typeface="Trebuchet MS"/>
                  <a:cs typeface="Trebuchet MS"/>
                </a:rPr>
                <a:t>•</a:t>
              </a:r>
              <a:r>
                <a:rPr sz="800" spc="-175" dirty="0">
                  <a:solidFill>
                    <a:srgbClr val="034EA2"/>
                  </a:solidFill>
                  <a:latin typeface="Trebuchet MS"/>
                  <a:cs typeface="Trebuchet MS"/>
                </a:rPr>
                <a:t> </a:t>
              </a:r>
              <a:r>
                <a:rPr sz="800" spc="-10" dirty="0">
                  <a:solidFill>
                    <a:srgbClr val="034EA2"/>
                  </a:solidFill>
                  <a:latin typeface="Trebuchet MS"/>
                  <a:cs typeface="Trebuchet MS"/>
                </a:rPr>
                <a:t>Socially</a:t>
              </a:r>
              <a:r>
                <a:rPr sz="800" spc="-45" dirty="0">
                  <a:solidFill>
                    <a:srgbClr val="034EA2"/>
                  </a:solidFill>
                  <a:latin typeface="Trebuchet MS"/>
                  <a:cs typeface="Trebuchet MS"/>
                </a:rPr>
                <a:t> </a:t>
              </a:r>
              <a:r>
                <a:rPr sz="800" spc="-15" dirty="0">
                  <a:solidFill>
                    <a:srgbClr val="034EA2"/>
                  </a:solidFill>
                  <a:latin typeface="Trebuchet MS"/>
                  <a:cs typeface="Trebuchet MS"/>
                </a:rPr>
                <a:t>Responsible</a:t>
              </a:r>
              <a:r>
                <a:rPr sz="800" spc="-45" dirty="0">
                  <a:solidFill>
                    <a:srgbClr val="034EA2"/>
                  </a:solidFill>
                  <a:latin typeface="Trebuchet MS"/>
                  <a:cs typeface="Trebuchet MS"/>
                </a:rPr>
                <a:t> </a:t>
              </a:r>
              <a:r>
                <a:rPr sz="800" spc="-10" dirty="0">
                  <a:solidFill>
                    <a:srgbClr val="034EA2"/>
                  </a:solidFill>
                  <a:latin typeface="Trebuchet MS"/>
                  <a:cs typeface="Trebuchet MS"/>
                </a:rPr>
                <a:t>Corporate</a:t>
              </a:r>
              <a:endParaRPr sz="800" dirty="0">
                <a:latin typeface="Trebuchet MS"/>
                <a:cs typeface="Trebuchet M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2116118" y="4544601"/>
              <a:ext cx="0" cy="976630"/>
            </a:xfrm>
            <a:custGeom>
              <a:avLst/>
              <a:gdLst/>
              <a:ahLst/>
              <a:cxnLst/>
              <a:rect l="l" t="t" r="r" b="b"/>
              <a:pathLst>
                <a:path h="976629">
                  <a:moveTo>
                    <a:pt x="0" y="0"/>
                  </a:moveTo>
                  <a:lnTo>
                    <a:pt x="0" y="976223"/>
                  </a:lnTo>
                </a:path>
              </a:pathLst>
            </a:custGeom>
            <a:ln w="8890">
              <a:solidFill>
                <a:srgbClr val="034E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693336" y="4570001"/>
              <a:ext cx="0" cy="976630"/>
            </a:xfrm>
            <a:custGeom>
              <a:avLst/>
              <a:gdLst/>
              <a:ahLst/>
              <a:cxnLst/>
              <a:rect l="l" t="t" r="r" b="b"/>
              <a:pathLst>
                <a:path h="976629">
                  <a:moveTo>
                    <a:pt x="0" y="0"/>
                  </a:moveTo>
                  <a:lnTo>
                    <a:pt x="0" y="976223"/>
                  </a:lnTo>
                </a:path>
              </a:pathLst>
            </a:custGeom>
            <a:ln w="8890">
              <a:solidFill>
                <a:srgbClr val="034E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"/>
          <p:cNvSpPr/>
          <p:nvPr/>
        </p:nvSpPr>
        <p:spPr>
          <a:xfrm>
            <a:off x="101599" y="4732020"/>
            <a:ext cx="9026679" cy="2043430"/>
          </a:xfrm>
          <a:custGeom>
            <a:avLst/>
            <a:gdLst/>
            <a:ahLst/>
            <a:cxnLst/>
            <a:rect l="l" t="t" r="r" b="b"/>
            <a:pathLst>
              <a:path w="8940800" h="2043429">
                <a:moveTo>
                  <a:pt x="3594" y="779576"/>
                </a:moveTo>
                <a:lnTo>
                  <a:pt x="0" y="2043252"/>
                </a:lnTo>
                <a:lnTo>
                  <a:pt x="8940800" y="2043252"/>
                </a:lnTo>
                <a:lnTo>
                  <a:pt x="8940800" y="900036"/>
                </a:lnTo>
                <a:lnTo>
                  <a:pt x="124091" y="900036"/>
                </a:lnTo>
                <a:lnTo>
                  <a:pt x="77301" y="890531"/>
                </a:lnTo>
                <a:lnTo>
                  <a:pt x="38987" y="864652"/>
                </a:lnTo>
                <a:lnTo>
                  <a:pt x="13101" y="826350"/>
                </a:lnTo>
                <a:lnTo>
                  <a:pt x="3594" y="779576"/>
                </a:lnTo>
                <a:close/>
              </a:path>
              <a:path w="8940800" h="2043429">
                <a:moveTo>
                  <a:pt x="8940800" y="0"/>
                </a:moveTo>
                <a:lnTo>
                  <a:pt x="8936774" y="0"/>
                </a:lnTo>
                <a:lnTo>
                  <a:pt x="8926236" y="45412"/>
                </a:lnTo>
                <a:lnTo>
                  <a:pt x="8900210" y="82467"/>
                </a:lnTo>
                <a:lnTo>
                  <a:pt x="8862393" y="107434"/>
                </a:lnTo>
                <a:lnTo>
                  <a:pt x="8816479" y="116586"/>
                </a:lnTo>
                <a:lnTo>
                  <a:pt x="7164146" y="116586"/>
                </a:lnTo>
                <a:lnTo>
                  <a:pt x="7123562" y="117410"/>
                </a:lnTo>
                <a:lnTo>
                  <a:pt x="7081777" y="122358"/>
                </a:lnTo>
                <a:lnTo>
                  <a:pt x="7039453" y="135141"/>
                </a:lnTo>
                <a:lnTo>
                  <a:pt x="6997253" y="159470"/>
                </a:lnTo>
                <a:lnTo>
                  <a:pt x="6955840" y="199059"/>
                </a:lnTo>
                <a:lnTo>
                  <a:pt x="6362128" y="817562"/>
                </a:lnTo>
                <a:lnTo>
                  <a:pt x="6329751" y="851750"/>
                </a:lnTo>
                <a:lnTo>
                  <a:pt x="6291814" y="875071"/>
                </a:lnTo>
                <a:lnTo>
                  <a:pt x="6249233" y="889545"/>
                </a:lnTo>
                <a:lnTo>
                  <a:pt x="6202926" y="897194"/>
                </a:lnTo>
                <a:lnTo>
                  <a:pt x="6153810" y="900036"/>
                </a:lnTo>
                <a:lnTo>
                  <a:pt x="8940800" y="900036"/>
                </a:lnTo>
                <a:lnTo>
                  <a:pt x="8940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6"/>
          <p:cNvSpPr/>
          <p:nvPr/>
        </p:nvSpPr>
        <p:spPr>
          <a:xfrm>
            <a:off x="7309522" y="5725642"/>
            <a:ext cx="1499387" cy="9535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7"/>
          <p:cNvSpPr/>
          <p:nvPr/>
        </p:nvSpPr>
        <p:spPr>
          <a:xfrm>
            <a:off x="4366114" y="6049370"/>
            <a:ext cx="1090502" cy="979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8"/>
          <p:cNvSpPr/>
          <p:nvPr/>
        </p:nvSpPr>
        <p:spPr>
          <a:xfrm>
            <a:off x="4366114" y="6265869"/>
            <a:ext cx="1093520" cy="2478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9"/>
          <p:cNvSpPr/>
          <p:nvPr/>
        </p:nvSpPr>
        <p:spPr>
          <a:xfrm>
            <a:off x="3657600" y="5951541"/>
            <a:ext cx="633996" cy="6286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10"/>
          <p:cNvSpPr/>
          <p:nvPr/>
        </p:nvSpPr>
        <p:spPr>
          <a:xfrm>
            <a:off x="677346" y="5881949"/>
            <a:ext cx="1154849" cy="7418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61" y="6751434"/>
            <a:ext cx="4566285" cy="89535"/>
          </a:xfrm>
          <a:custGeom>
            <a:avLst/>
            <a:gdLst/>
            <a:ahLst/>
            <a:cxnLst/>
            <a:rect l="l" t="t" r="r" b="b"/>
            <a:pathLst>
              <a:path w="4566285" h="89534">
                <a:moveTo>
                  <a:pt x="4565738" y="0"/>
                </a:moveTo>
                <a:lnTo>
                  <a:pt x="0" y="0"/>
                </a:lnTo>
                <a:lnTo>
                  <a:pt x="0" y="89331"/>
                </a:lnTo>
                <a:lnTo>
                  <a:pt x="4565738" y="89331"/>
                </a:lnTo>
                <a:lnTo>
                  <a:pt x="4565738" y="0"/>
                </a:lnTo>
                <a:close/>
              </a:path>
            </a:pathLst>
          </a:custGeom>
          <a:solidFill>
            <a:srgbClr val="E224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72000" y="6751434"/>
            <a:ext cx="4566285" cy="89535"/>
          </a:xfrm>
          <a:custGeom>
            <a:avLst/>
            <a:gdLst/>
            <a:ahLst/>
            <a:cxnLst/>
            <a:rect l="l" t="t" r="r" b="b"/>
            <a:pathLst>
              <a:path w="4566284" h="89534">
                <a:moveTo>
                  <a:pt x="4565726" y="0"/>
                </a:moveTo>
                <a:lnTo>
                  <a:pt x="0" y="0"/>
                </a:lnTo>
                <a:lnTo>
                  <a:pt x="0" y="89331"/>
                </a:lnTo>
                <a:lnTo>
                  <a:pt x="4565726" y="89331"/>
                </a:lnTo>
                <a:lnTo>
                  <a:pt x="4565726" y="0"/>
                </a:lnTo>
                <a:close/>
              </a:path>
            </a:pathLst>
          </a:custGeom>
          <a:solidFill>
            <a:srgbClr val="203B7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677" y="8426"/>
            <a:ext cx="8960132" cy="60129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497" y="-13323"/>
            <a:ext cx="9122017" cy="6679148"/>
          </a:xfrm>
          <a:custGeom>
            <a:avLst/>
            <a:gdLst/>
            <a:ahLst/>
            <a:cxnLst/>
            <a:rect l="l" t="t" r="r" b="b"/>
            <a:pathLst>
              <a:path w="8925560" h="6840220">
                <a:moveTo>
                  <a:pt x="8925255" y="6840004"/>
                </a:moveTo>
                <a:lnTo>
                  <a:pt x="0" y="6840004"/>
                </a:lnTo>
                <a:lnTo>
                  <a:pt x="0" y="0"/>
                </a:lnTo>
                <a:lnTo>
                  <a:pt x="8925255" y="0"/>
                </a:lnTo>
                <a:lnTo>
                  <a:pt x="8925255" y="6840004"/>
                </a:lnTo>
                <a:close/>
              </a:path>
            </a:pathLst>
          </a:custGeom>
          <a:solidFill>
            <a:srgbClr val="034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45963" y="222167"/>
            <a:ext cx="1439999" cy="3771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3"/>
          <p:cNvSpPr/>
          <p:nvPr/>
        </p:nvSpPr>
        <p:spPr>
          <a:xfrm>
            <a:off x="24497" y="4862810"/>
            <a:ext cx="9099345" cy="1994194"/>
          </a:xfrm>
          <a:custGeom>
            <a:avLst/>
            <a:gdLst/>
            <a:ahLst/>
            <a:cxnLst/>
            <a:rect l="l" t="t" r="r" b="b"/>
            <a:pathLst>
              <a:path w="8940800" h="2043429">
                <a:moveTo>
                  <a:pt x="3594" y="779576"/>
                </a:moveTo>
                <a:lnTo>
                  <a:pt x="0" y="2043252"/>
                </a:lnTo>
                <a:lnTo>
                  <a:pt x="8940800" y="2043252"/>
                </a:lnTo>
                <a:lnTo>
                  <a:pt x="8940800" y="900036"/>
                </a:lnTo>
                <a:lnTo>
                  <a:pt x="124091" y="900036"/>
                </a:lnTo>
                <a:lnTo>
                  <a:pt x="77301" y="890531"/>
                </a:lnTo>
                <a:lnTo>
                  <a:pt x="38987" y="864652"/>
                </a:lnTo>
                <a:lnTo>
                  <a:pt x="13101" y="826350"/>
                </a:lnTo>
                <a:lnTo>
                  <a:pt x="3594" y="779576"/>
                </a:lnTo>
                <a:close/>
              </a:path>
              <a:path w="8940800" h="2043429">
                <a:moveTo>
                  <a:pt x="8940800" y="0"/>
                </a:moveTo>
                <a:lnTo>
                  <a:pt x="8936774" y="0"/>
                </a:lnTo>
                <a:lnTo>
                  <a:pt x="8926236" y="45412"/>
                </a:lnTo>
                <a:lnTo>
                  <a:pt x="8900210" y="82467"/>
                </a:lnTo>
                <a:lnTo>
                  <a:pt x="8862393" y="107434"/>
                </a:lnTo>
                <a:lnTo>
                  <a:pt x="8816479" y="116586"/>
                </a:lnTo>
                <a:lnTo>
                  <a:pt x="7164146" y="116586"/>
                </a:lnTo>
                <a:lnTo>
                  <a:pt x="7123562" y="117410"/>
                </a:lnTo>
                <a:lnTo>
                  <a:pt x="7081777" y="122358"/>
                </a:lnTo>
                <a:lnTo>
                  <a:pt x="7039453" y="135141"/>
                </a:lnTo>
                <a:lnTo>
                  <a:pt x="6997253" y="159470"/>
                </a:lnTo>
                <a:lnTo>
                  <a:pt x="6955840" y="199059"/>
                </a:lnTo>
                <a:lnTo>
                  <a:pt x="6362128" y="817562"/>
                </a:lnTo>
                <a:lnTo>
                  <a:pt x="6329751" y="851750"/>
                </a:lnTo>
                <a:lnTo>
                  <a:pt x="6291814" y="875071"/>
                </a:lnTo>
                <a:lnTo>
                  <a:pt x="6249233" y="889545"/>
                </a:lnTo>
                <a:lnTo>
                  <a:pt x="6202926" y="897194"/>
                </a:lnTo>
                <a:lnTo>
                  <a:pt x="6153810" y="900036"/>
                </a:lnTo>
                <a:lnTo>
                  <a:pt x="8940800" y="900036"/>
                </a:lnTo>
                <a:lnTo>
                  <a:pt x="8940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6"/>
          <p:cNvSpPr/>
          <p:nvPr/>
        </p:nvSpPr>
        <p:spPr>
          <a:xfrm>
            <a:off x="7309522" y="5725642"/>
            <a:ext cx="1499387" cy="9535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7"/>
          <p:cNvSpPr/>
          <p:nvPr/>
        </p:nvSpPr>
        <p:spPr>
          <a:xfrm>
            <a:off x="4366114" y="6049370"/>
            <a:ext cx="1090502" cy="979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8"/>
          <p:cNvSpPr/>
          <p:nvPr/>
        </p:nvSpPr>
        <p:spPr>
          <a:xfrm>
            <a:off x="4366114" y="6265869"/>
            <a:ext cx="1093520" cy="2478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9"/>
          <p:cNvSpPr/>
          <p:nvPr/>
        </p:nvSpPr>
        <p:spPr>
          <a:xfrm>
            <a:off x="3657600" y="5951541"/>
            <a:ext cx="633996" cy="6286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0"/>
          <p:cNvSpPr/>
          <p:nvPr/>
        </p:nvSpPr>
        <p:spPr>
          <a:xfrm>
            <a:off x="677346" y="5881949"/>
            <a:ext cx="1154849" cy="74183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Rectangle 25"/>
          <p:cNvSpPr/>
          <p:nvPr/>
        </p:nvSpPr>
        <p:spPr>
          <a:xfrm>
            <a:off x="6477000" y="5662931"/>
            <a:ext cx="26670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4"/>
          <p:cNvSpPr/>
          <p:nvPr/>
        </p:nvSpPr>
        <p:spPr>
          <a:xfrm>
            <a:off x="6261" y="6751434"/>
            <a:ext cx="4566285" cy="89535"/>
          </a:xfrm>
          <a:custGeom>
            <a:avLst/>
            <a:gdLst/>
            <a:ahLst/>
            <a:cxnLst/>
            <a:rect l="l" t="t" r="r" b="b"/>
            <a:pathLst>
              <a:path w="4566285" h="89534">
                <a:moveTo>
                  <a:pt x="4565738" y="0"/>
                </a:moveTo>
                <a:lnTo>
                  <a:pt x="0" y="0"/>
                </a:lnTo>
                <a:lnTo>
                  <a:pt x="0" y="89331"/>
                </a:lnTo>
                <a:lnTo>
                  <a:pt x="4565738" y="89331"/>
                </a:lnTo>
                <a:lnTo>
                  <a:pt x="4565738" y="0"/>
                </a:lnTo>
                <a:close/>
              </a:path>
            </a:pathLst>
          </a:custGeom>
          <a:solidFill>
            <a:srgbClr val="E224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5"/>
          <p:cNvSpPr/>
          <p:nvPr/>
        </p:nvSpPr>
        <p:spPr>
          <a:xfrm>
            <a:off x="4572000" y="6751434"/>
            <a:ext cx="4566285" cy="89535"/>
          </a:xfrm>
          <a:custGeom>
            <a:avLst/>
            <a:gdLst/>
            <a:ahLst/>
            <a:cxnLst/>
            <a:rect l="l" t="t" r="r" b="b"/>
            <a:pathLst>
              <a:path w="4566284" h="89534">
                <a:moveTo>
                  <a:pt x="4565726" y="0"/>
                </a:moveTo>
                <a:lnTo>
                  <a:pt x="0" y="0"/>
                </a:lnTo>
                <a:lnTo>
                  <a:pt x="0" y="89331"/>
                </a:lnTo>
                <a:lnTo>
                  <a:pt x="4565726" y="89331"/>
                </a:lnTo>
                <a:lnTo>
                  <a:pt x="4565726" y="0"/>
                </a:lnTo>
                <a:close/>
              </a:path>
            </a:pathLst>
          </a:custGeom>
          <a:solidFill>
            <a:srgbClr val="203B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12"/>
          <p:cNvSpPr txBox="1">
            <a:spLocks noGrp="1"/>
          </p:cNvSpPr>
          <p:nvPr>
            <p:ph type="body" idx="1"/>
          </p:nvPr>
        </p:nvSpPr>
        <p:spPr>
          <a:xfrm>
            <a:off x="99677" y="1789259"/>
            <a:ext cx="8348141" cy="30739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8800"/>
              </a:lnSpc>
              <a:spcBef>
                <a:spcPts val="100"/>
              </a:spcBef>
            </a:pPr>
            <a:endParaRPr lang="en-US" sz="2800" b="1" dirty="0" smtClean="0">
              <a:solidFill>
                <a:schemeClr val="bg1"/>
              </a:solidFill>
            </a:endParaRPr>
          </a:p>
          <a:p>
            <a:pPr marL="514350" indent="-514350" algn="ctr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Drought Appeal </a:t>
            </a:r>
            <a:r>
              <a:rPr lang="en-US" sz="2800" dirty="0" smtClean="0">
                <a:solidFill>
                  <a:schemeClr val="bg1"/>
                </a:solidFill>
              </a:rPr>
              <a:t>Insurance</a:t>
            </a:r>
            <a:endParaRPr lang="en-US" sz="2800" dirty="0">
              <a:solidFill>
                <a:schemeClr val="bg1"/>
              </a:solidFill>
            </a:endParaRPr>
          </a:p>
          <a:p>
            <a:pPr marL="514350" indent="-514350" algn="ctr">
              <a:buFont typeface="+mj-lt"/>
              <a:buAutoNum type="arabicPeriod"/>
            </a:pPr>
            <a:endParaRPr lang="en-US" sz="2800" dirty="0">
              <a:solidFill>
                <a:schemeClr val="bg1"/>
              </a:solidFill>
            </a:endParaRPr>
          </a:p>
          <a:p>
            <a:pPr marL="514350" indent="-514350" algn="ctr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Index Based Livestock </a:t>
            </a:r>
            <a:r>
              <a:rPr lang="en-US" sz="2800" dirty="0" smtClean="0">
                <a:solidFill>
                  <a:schemeClr val="bg1"/>
                </a:solidFill>
              </a:rPr>
              <a:t>Insurance (IBLI)</a:t>
            </a:r>
          </a:p>
          <a:p>
            <a:pPr marL="514350" indent="-514350" algn="ctr">
              <a:buFont typeface="+mj-lt"/>
              <a:buAutoNum type="arabicPeriod"/>
            </a:pPr>
            <a:endParaRPr lang="en-US" sz="2800" dirty="0" smtClean="0">
              <a:solidFill>
                <a:schemeClr val="bg1"/>
              </a:solidFill>
            </a:endParaRPr>
          </a:p>
          <a:p>
            <a:pPr marL="514350" indent="-514350" algn="ctr">
              <a:buFont typeface="+mj-lt"/>
              <a:buAutoNum type="arabicPeriod"/>
            </a:pPr>
            <a:r>
              <a:rPr lang="en-US" sz="2800" dirty="0" smtClean="0">
                <a:solidFill>
                  <a:schemeClr val="bg1"/>
                </a:solidFill>
              </a:rPr>
              <a:t>Area Yield Index Insurance (AYII)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3478" y="663454"/>
            <a:ext cx="5844666" cy="780482"/>
            <a:chOff x="26965" y="663455"/>
            <a:chExt cx="4905075" cy="548533"/>
          </a:xfrm>
        </p:grpSpPr>
        <p:sp>
          <p:nvSpPr>
            <p:cNvPr id="34" name="object 13"/>
            <p:cNvSpPr/>
            <p:nvPr/>
          </p:nvSpPr>
          <p:spPr>
            <a:xfrm>
              <a:off x="26965" y="678228"/>
              <a:ext cx="4647734" cy="533760"/>
            </a:xfrm>
            <a:custGeom>
              <a:avLst/>
              <a:gdLst/>
              <a:ahLst/>
              <a:cxnLst/>
              <a:rect l="l" t="t" r="r" b="b"/>
              <a:pathLst>
                <a:path w="4795520" h="469900">
                  <a:moveTo>
                    <a:pt x="4618075" y="0"/>
                  </a:moveTo>
                  <a:lnTo>
                    <a:pt x="0" y="0"/>
                  </a:lnTo>
                  <a:lnTo>
                    <a:pt x="0" y="469900"/>
                  </a:lnTo>
                  <a:lnTo>
                    <a:pt x="4794961" y="469900"/>
                  </a:lnTo>
                  <a:lnTo>
                    <a:pt x="4618075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Trebuchet MS" charset="0"/>
                  <a:ea typeface="Trebuchet MS" charset="0"/>
                  <a:cs typeface="Trebuchet MS" charset="0"/>
                </a:rPr>
                <a:t>Insurance </a:t>
              </a:r>
              <a:r>
                <a:rPr lang="en-US" sz="2400" b="1" dirty="0" smtClean="0">
                  <a:solidFill>
                    <a:schemeClr val="bg1"/>
                  </a:solidFill>
                </a:rPr>
                <a:t>as </a:t>
              </a:r>
              <a:r>
                <a:rPr lang="en-US" sz="2400" b="1" dirty="0">
                  <a:solidFill>
                    <a:schemeClr val="bg1"/>
                  </a:solidFill>
                </a:rPr>
                <a:t>a solution in disaster risk finance and humanitarian assistance</a:t>
              </a:r>
              <a:endParaRPr sz="24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endParaRPr>
            </a:p>
          </p:txBody>
        </p:sp>
        <p:sp>
          <p:nvSpPr>
            <p:cNvPr id="35" name="object 15"/>
            <p:cNvSpPr/>
            <p:nvPr/>
          </p:nvSpPr>
          <p:spPr>
            <a:xfrm>
              <a:off x="4211960" y="663455"/>
              <a:ext cx="720080" cy="533760"/>
            </a:xfrm>
            <a:custGeom>
              <a:avLst/>
              <a:gdLst/>
              <a:ahLst/>
              <a:cxnLst/>
              <a:rect l="l" t="t" r="r" b="b"/>
              <a:pathLst>
                <a:path w="406400" h="469900">
                  <a:moveTo>
                    <a:pt x="228600" y="0"/>
                  </a:moveTo>
                  <a:lnTo>
                    <a:pt x="0" y="0"/>
                  </a:lnTo>
                  <a:lnTo>
                    <a:pt x="177673" y="469900"/>
                  </a:lnTo>
                  <a:lnTo>
                    <a:pt x="406273" y="4699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403054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677" y="8426"/>
            <a:ext cx="8960132" cy="60129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8426"/>
            <a:ext cx="9122017" cy="6679148"/>
          </a:xfrm>
          <a:custGeom>
            <a:avLst/>
            <a:gdLst/>
            <a:ahLst/>
            <a:cxnLst/>
            <a:rect l="l" t="t" r="r" b="b"/>
            <a:pathLst>
              <a:path w="8925560" h="6840220">
                <a:moveTo>
                  <a:pt x="8925255" y="6840004"/>
                </a:moveTo>
                <a:lnTo>
                  <a:pt x="0" y="6840004"/>
                </a:lnTo>
                <a:lnTo>
                  <a:pt x="0" y="0"/>
                </a:lnTo>
                <a:lnTo>
                  <a:pt x="8925255" y="0"/>
                </a:lnTo>
                <a:lnTo>
                  <a:pt x="8925255" y="6840004"/>
                </a:lnTo>
                <a:close/>
              </a:path>
            </a:pathLst>
          </a:custGeom>
          <a:solidFill>
            <a:srgbClr val="034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45963" y="222167"/>
            <a:ext cx="1439999" cy="3771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3"/>
          <p:cNvSpPr/>
          <p:nvPr/>
        </p:nvSpPr>
        <p:spPr>
          <a:xfrm>
            <a:off x="24497" y="4862810"/>
            <a:ext cx="9099345" cy="1994194"/>
          </a:xfrm>
          <a:custGeom>
            <a:avLst/>
            <a:gdLst/>
            <a:ahLst/>
            <a:cxnLst/>
            <a:rect l="l" t="t" r="r" b="b"/>
            <a:pathLst>
              <a:path w="8940800" h="2043429">
                <a:moveTo>
                  <a:pt x="3594" y="779576"/>
                </a:moveTo>
                <a:lnTo>
                  <a:pt x="0" y="2043252"/>
                </a:lnTo>
                <a:lnTo>
                  <a:pt x="8940800" y="2043252"/>
                </a:lnTo>
                <a:lnTo>
                  <a:pt x="8940800" y="900036"/>
                </a:lnTo>
                <a:lnTo>
                  <a:pt x="124091" y="900036"/>
                </a:lnTo>
                <a:lnTo>
                  <a:pt x="77301" y="890531"/>
                </a:lnTo>
                <a:lnTo>
                  <a:pt x="38987" y="864652"/>
                </a:lnTo>
                <a:lnTo>
                  <a:pt x="13101" y="826350"/>
                </a:lnTo>
                <a:lnTo>
                  <a:pt x="3594" y="779576"/>
                </a:lnTo>
                <a:close/>
              </a:path>
              <a:path w="8940800" h="2043429">
                <a:moveTo>
                  <a:pt x="8940800" y="0"/>
                </a:moveTo>
                <a:lnTo>
                  <a:pt x="8936774" y="0"/>
                </a:lnTo>
                <a:lnTo>
                  <a:pt x="8926236" y="45412"/>
                </a:lnTo>
                <a:lnTo>
                  <a:pt x="8900210" y="82467"/>
                </a:lnTo>
                <a:lnTo>
                  <a:pt x="8862393" y="107434"/>
                </a:lnTo>
                <a:lnTo>
                  <a:pt x="8816479" y="116586"/>
                </a:lnTo>
                <a:lnTo>
                  <a:pt x="7164146" y="116586"/>
                </a:lnTo>
                <a:lnTo>
                  <a:pt x="7123562" y="117410"/>
                </a:lnTo>
                <a:lnTo>
                  <a:pt x="7081777" y="122358"/>
                </a:lnTo>
                <a:lnTo>
                  <a:pt x="7039453" y="135141"/>
                </a:lnTo>
                <a:lnTo>
                  <a:pt x="6997253" y="159470"/>
                </a:lnTo>
                <a:lnTo>
                  <a:pt x="6955840" y="199059"/>
                </a:lnTo>
                <a:lnTo>
                  <a:pt x="6362128" y="817562"/>
                </a:lnTo>
                <a:lnTo>
                  <a:pt x="6329751" y="851750"/>
                </a:lnTo>
                <a:lnTo>
                  <a:pt x="6291814" y="875071"/>
                </a:lnTo>
                <a:lnTo>
                  <a:pt x="6249233" y="889545"/>
                </a:lnTo>
                <a:lnTo>
                  <a:pt x="6202926" y="897194"/>
                </a:lnTo>
                <a:lnTo>
                  <a:pt x="6153810" y="900036"/>
                </a:lnTo>
                <a:lnTo>
                  <a:pt x="8940800" y="900036"/>
                </a:lnTo>
                <a:lnTo>
                  <a:pt x="8940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6"/>
          <p:cNvSpPr/>
          <p:nvPr/>
        </p:nvSpPr>
        <p:spPr>
          <a:xfrm>
            <a:off x="7309522" y="5725642"/>
            <a:ext cx="1499387" cy="9535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7"/>
          <p:cNvSpPr/>
          <p:nvPr/>
        </p:nvSpPr>
        <p:spPr>
          <a:xfrm>
            <a:off x="4366114" y="6049370"/>
            <a:ext cx="1090502" cy="979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8"/>
          <p:cNvSpPr/>
          <p:nvPr/>
        </p:nvSpPr>
        <p:spPr>
          <a:xfrm>
            <a:off x="4366114" y="6265869"/>
            <a:ext cx="1093520" cy="2478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9"/>
          <p:cNvSpPr/>
          <p:nvPr/>
        </p:nvSpPr>
        <p:spPr>
          <a:xfrm>
            <a:off x="3657600" y="5951541"/>
            <a:ext cx="633996" cy="6286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0"/>
          <p:cNvSpPr/>
          <p:nvPr/>
        </p:nvSpPr>
        <p:spPr>
          <a:xfrm>
            <a:off x="677346" y="5881949"/>
            <a:ext cx="1154849" cy="74183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Rectangle 25"/>
          <p:cNvSpPr/>
          <p:nvPr/>
        </p:nvSpPr>
        <p:spPr>
          <a:xfrm>
            <a:off x="6477000" y="5662931"/>
            <a:ext cx="26670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4"/>
          <p:cNvSpPr/>
          <p:nvPr/>
        </p:nvSpPr>
        <p:spPr>
          <a:xfrm>
            <a:off x="6261" y="6751434"/>
            <a:ext cx="4566285" cy="89535"/>
          </a:xfrm>
          <a:custGeom>
            <a:avLst/>
            <a:gdLst/>
            <a:ahLst/>
            <a:cxnLst/>
            <a:rect l="l" t="t" r="r" b="b"/>
            <a:pathLst>
              <a:path w="4566285" h="89534">
                <a:moveTo>
                  <a:pt x="4565738" y="0"/>
                </a:moveTo>
                <a:lnTo>
                  <a:pt x="0" y="0"/>
                </a:lnTo>
                <a:lnTo>
                  <a:pt x="0" y="89331"/>
                </a:lnTo>
                <a:lnTo>
                  <a:pt x="4565738" y="89331"/>
                </a:lnTo>
                <a:lnTo>
                  <a:pt x="4565738" y="0"/>
                </a:lnTo>
                <a:close/>
              </a:path>
            </a:pathLst>
          </a:custGeom>
          <a:solidFill>
            <a:srgbClr val="E224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5"/>
          <p:cNvSpPr/>
          <p:nvPr/>
        </p:nvSpPr>
        <p:spPr>
          <a:xfrm>
            <a:off x="4572000" y="6751434"/>
            <a:ext cx="4566285" cy="89535"/>
          </a:xfrm>
          <a:custGeom>
            <a:avLst/>
            <a:gdLst/>
            <a:ahLst/>
            <a:cxnLst/>
            <a:rect l="l" t="t" r="r" b="b"/>
            <a:pathLst>
              <a:path w="4566284" h="89534">
                <a:moveTo>
                  <a:pt x="4565726" y="0"/>
                </a:moveTo>
                <a:lnTo>
                  <a:pt x="0" y="0"/>
                </a:lnTo>
                <a:lnTo>
                  <a:pt x="0" y="89331"/>
                </a:lnTo>
                <a:lnTo>
                  <a:pt x="4565726" y="89331"/>
                </a:lnTo>
                <a:lnTo>
                  <a:pt x="4565726" y="0"/>
                </a:lnTo>
                <a:close/>
              </a:path>
            </a:pathLst>
          </a:custGeom>
          <a:solidFill>
            <a:srgbClr val="203B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12"/>
          <p:cNvSpPr txBox="1">
            <a:spLocks noGrp="1"/>
          </p:cNvSpPr>
          <p:nvPr>
            <p:ph type="body" idx="1"/>
          </p:nvPr>
        </p:nvSpPr>
        <p:spPr>
          <a:xfrm>
            <a:off x="2666877" y="1622104"/>
            <a:ext cx="5832648" cy="43216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GB" sz="16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Common </a:t>
            </a:r>
            <a:r>
              <a:rPr lang="en-GB" sz="1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vision and mission, to reduce risk and to help people through </a:t>
            </a:r>
            <a:r>
              <a:rPr lang="en-GB" sz="16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crisis</a:t>
            </a:r>
            <a:r>
              <a:rPr lang="en-GB" sz="1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. </a:t>
            </a:r>
            <a:endParaRPr lang="en-GB" sz="1600" dirty="0" smtClean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There is a need for new types of financing, efficiencies and good practices. </a:t>
            </a:r>
            <a:endParaRPr lang="en-GB" sz="16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GB" sz="16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International </a:t>
            </a:r>
            <a:r>
              <a:rPr lang="en-GB" sz="1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humanitarian assistance increased in 2015 for the third consecutive year, reaching a record high of US$28.0 billion</a:t>
            </a:r>
            <a:r>
              <a:rPr lang="en-GB" sz="16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GB" sz="1600" dirty="0" smtClean="0">
                <a:solidFill>
                  <a:schemeClr val="bg1"/>
                </a:solidFill>
              </a:rPr>
              <a:t>Some </a:t>
            </a:r>
            <a:r>
              <a:rPr lang="en-GB" sz="1600" dirty="0">
                <a:solidFill>
                  <a:schemeClr val="bg1"/>
                </a:solidFill>
              </a:rPr>
              <a:t>of the notable drought years based on IFRC reports are 1971, 1980, 1984, 2004, 2005, 2006, 2008, 2009, 2011, 2014 &amp; 2016.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GB" sz="16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endParaRPr lang="en-US" sz="1600" dirty="0" smtClean="0">
              <a:solidFill>
                <a:schemeClr val="bg1"/>
              </a:solidFill>
            </a:endParaRPr>
          </a:p>
        </p:txBody>
      </p:sp>
      <p:sp>
        <p:nvSpPr>
          <p:cNvPr id="34" name="object 13"/>
          <p:cNvSpPr/>
          <p:nvPr/>
        </p:nvSpPr>
        <p:spPr>
          <a:xfrm>
            <a:off x="45171" y="686607"/>
            <a:ext cx="5538031" cy="759462"/>
          </a:xfrm>
          <a:custGeom>
            <a:avLst/>
            <a:gdLst/>
            <a:ahLst/>
            <a:cxnLst/>
            <a:rect l="l" t="t" r="r" b="b"/>
            <a:pathLst>
              <a:path w="4795520" h="469900">
                <a:moveTo>
                  <a:pt x="4618075" y="0"/>
                </a:moveTo>
                <a:lnTo>
                  <a:pt x="0" y="0"/>
                </a:lnTo>
                <a:lnTo>
                  <a:pt x="0" y="469900"/>
                </a:lnTo>
                <a:lnTo>
                  <a:pt x="4794961" y="469900"/>
                </a:lnTo>
                <a:lnTo>
                  <a:pt x="461807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r>
              <a:rPr lang="en-GB" sz="24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Drought Appeal Insurance: Rationale for proposing alternative financing </a:t>
            </a:r>
            <a:endParaRPr lang="en-US" sz="2400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35" name="object 15"/>
          <p:cNvSpPr/>
          <p:nvPr/>
        </p:nvSpPr>
        <p:spPr>
          <a:xfrm>
            <a:off x="5154194" y="664156"/>
            <a:ext cx="858015" cy="804364"/>
          </a:xfrm>
          <a:custGeom>
            <a:avLst/>
            <a:gdLst/>
            <a:ahLst/>
            <a:cxnLst/>
            <a:rect l="l" t="t" r="r" b="b"/>
            <a:pathLst>
              <a:path w="406400" h="469900">
                <a:moveTo>
                  <a:pt x="228600" y="0"/>
                </a:moveTo>
                <a:lnTo>
                  <a:pt x="0" y="0"/>
                </a:lnTo>
                <a:lnTo>
                  <a:pt x="177673" y="469900"/>
                </a:lnTo>
                <a:lnTo>
                  <a:pt x="406273" y="469900"/>
                </a:lnTo>
                <a:lnTo>
                  <a:pt x="22860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19" y="1608374"/>
            <a:ext cx="1918825" cy="3671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164502" y="5366464"/>
            <a:ext cx="3511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Source: Global Humanitarian Assistance Report 2016 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1750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677" y="8426"/>
            <a:ext cx="8960132" cy="60129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2"/>
            <a:ext cx="9122017" cy="6679148"/>
          </a:xfrm>
          <a:custGeom>
            <a:avLst/>
            <a:gdLst/>
            <a:ahLst/>
            <a:cxnLst/>
            <a:rect l="l" t="t" r="r" b="b"/>
            <a:pathLst>
              <a:path w="8925560" h="6840220">
                <a:moveTo>
                  <a:pt x="8925255" y="6840004"/>
                </a:moveTo>
                <a:lnTo>
                  <a:pt x="0" y="6840004"/>
                </a:lnTo>
                <a:lnTo>
                  <a:pt x="0" y="0"/>
                </a:lnTo>
                <a:lnTo>
                  <a:pt x="8925255" y="0"/>
                </a:lnTo>
                <a:lnTo>
                  <a:pt x="8925255" y="6840004"/>
                </a:lnTo>
                <a:close/>
              </a:path>
            </a:pathLst>
          </a:custGeom>
          <a:solidFill>
            <a:srgbClr val="034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45963" y="222167"/>
            <a:ext cx="1439999" cy="3771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3"/>
          <p:cNvSpPr/>
          <p:nvPr/>
        </p:nvSpPr>
        <p:spPr>
          <a:xfrm>
            <a:off x="24497" y="4862810"/>
            <a:ext cx="9099345" cy="1994194"/>
          </a:xfrm>
          <a:custGeom>
            <a:avLst/>
            <a:gdLst/>
            <a:ahLst/>
            <a:cxnLst/>
            <a:rect l="l" t="t" r="r" b="b"/>
            <a:pathLst>
              <a:path w="8940800" h="2043429">
                <a:moveTo>
                  <a:pt x="3594" y="779576"/>
                </a:moveTo>
                <a:lnTo>
                  <a:pt x="0" y="2043252"/>
                </a:lnTo>
                <a:lnTo>
                  <a:pt x="8940800" y="2043252"/>
                </a:lnTo>
                <a:lnTo>
                  <a:pt x="8940800" y="900036"/>
                </a:lnTo>
                <a:lnTo>
                  <a:pt x="124091" y="900036"/>
                </a:lnTo>
                <a:lnTo>
                  <a:pt x="77301" y="890531"/>
                </a:lnTo>
                <a:lnTo>
                  <a:pt x="38987" y="864652"/>
                </a:lnTo>
                <a:lnTo>
                  <a:pt x="13101" y="826350"/>
                </a:lnTo>
                <a:lnTo>
                  <a:pt x="3594" y="779576"/>
                </a:lnTo>
                <a:close/>
              </a:path>
              <a:path w="8940800" h="2043429">
                <a:moveTo>
                  <a:pt x="8940800" y="0"/>
                </a:moveTo>
                <a:lnTo>
                  <a:pt x="8936774" y="0"/>
                </a:lnTo>
                <a:lnTo>
                  <a:pt x="8926236" y="45412"/>
                </a:lnTo>
                <a:lnTo>
                  <a:pt x="8900210" y="82467"/>
                </a:lnTo>
                <a:lnTo>
                  <a:pt x="8862393" y="107434"/>
                </a:lnTo>
                <a:lnTo>
                  <a:pt x="8816479" y="116586"/>
                </a:lnTo>
                <a:lnTo>
                  <a:pt x="7164146" y="116586"/>
                </a:lnTo>
                <a:lnTo>
                  <a:pt x="7123562" y="117410"/>
                </a:lnTo>
                <a:lnTo>
                  <a:pt x="7081777" y="122358"/>
                </a:lnTo>
                <a:lnTo>
                  <a:pt x="7039453" y="135141"/>
                </a:lnTo>
                <a:lnTo>
                  <a:pt x="6997253" y="159470"/>
                </a:lnTo>
                <a:lnTo>
                  <a:pt x="6955840" y="199059"/>
                </a:lnTo>
                <a:lnTo>
                  <a:pt x="6362128" y="817562"/>
                </a:lnTo>
                <a:lnTo>
                  <a:pt x="6329751" y="851750"/>
                </a:lnTo>
                <a:lnTo>
                  <a:pt x="6291814" y="875071"/>
                </a:lnTo>
                <a:lnTo>
                  <a:pt x="6249233" y="889545"/>
                </a:lnTo>
                <a:lnTo>
                  <a:pt x="6202926" y="897194"/>
                </a:lnTo>
                <a:lnTo>
                  <a:pt x="6153810" y="900036"/>
                </a:lnTo>
                <a:lnTo>
                  <a:pt x="8940800" y="900036"/>
                </a:lnTo>
                <a:lnTo>
                  <a:pt x="8940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6"/>
          <p:cNvSpPr/>
          <p:nvPr/>
        </p:nvSpPr>
        <p:spPr>
          <a:xfrm>
            <a:off x="7309522" y="5725642"/>
            <a:ext cx="1499387" cy="9535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7"/>
          <p:cNvSpPr/>
          <p:nvPr/>
        </p:nvSpPr>
        <p:spPr>
          <a:xfrm>
            <a:off x="4366114" y="6049370"/>
            <a:ext cx="1090502" cy="979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8"/>
          <p:cNvSpPr/>
          <p:nvPr/>
        </p:nvSpPr>
        <p:spPr>
          <a:xfrm>
            <a:off x="4366114" y="6265869"/>
            <a:ext cx="1093520" cy="2478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9"/>
          <p:cNvSpPr/>
          <p:nvPr/>
        </p:nvSpPr>
        <p:spPr>
          <a:xfrm>
            <a:off x="3657600" y="5951541"/>
            <a:ext cx="633996" cy="6286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0"/>
          <p:cNvSpPr/>
          <p:nvPr/>
        </p:nvSpPr>
        <p:spPr>
          <a:xfrm>
            <a:off x="677346" y="5881949"/>
            <a:ext cx="1154849" cy="74183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Rectangle 25"/>
          <p:cNvSpPr/>
          <p:nvPr/>
        </p:nvSpPr>
        <p:spPr>
          <a:xfrm>
            <a:off x="6477000" y="5662931"/>
            <a:ext cx="26670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4"/>
          <p:cNvSpPr/>
          <p:nvPr/>
        </p:nvSpPr>
        <p:spPr>
          <a:xfrm>
            <a:off x="6261" y="6751434"/>
            <a:ext cx="4566285" cy="89535"/>
          </a:xfrm>
          <a:custGeom>
            <a:avLst/>
            <a:gdLst/>
            <a:ahLst/>
            <a:cxnLst/>
            <a:rect l="l" t="t" r="r" b="b"/>
            <a:pathLst>
              <a:path w="4566285" h="89534">
                <a:moveTo>
                  <a:pt x="4565738" y="0"/>
                </a:moveTo>
                <a:lnTo>
                  <a:pt x="0" y="0"/>
                </a:lnTo>
                <a:lnTo>
                  <a:pt x="0" y="89331"/>
                </a:lnTo>
                <a:lnTo>
                  <a:pt x="4565738" y="89331"/>
                </a:lnTo>
                <a:lnTo>
                  <a:pt x="4565738" y="0"/>
                </a:lnTo>
                <a:close/>
              </a:path>
            </a:pathLst>
          </a:custGeom>
          <a:solidFill>
            <a:srgbClr val="E224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5"/>
          <p:cNvSpPr/>
          <p:nvPr/>
        </p:nvSpPr>
        <p:spPr>
          <a:xfrm>
            <a:off x="4572000" y="6751434"/>
            <a:ext cx="4566285" cy="89535"/>
          </a:xfrm>
          <a:custGeom>
            <a:avLst/>
            <a:gdLst/>
            <a:ahLst/>
            <a:cxnLst/>
            <a:rect l="l" t="t" r="r" b="b"/>
            <a:pathLst>
              <a:path w="4566284" h="89534">
                <a:moveTo>
                  <a:pt x="4565726" y="0"/>
                </a:moveTo>
                <a:lnTo>
                  <a:pt x="0" y="0"/>
                </a:lnTo>
                <a:lnTo>
                  <a:pt x="0" y="89331"/>
                </a:lnTo>
                <a:lnTo>
                  <a:pt x="4565726" y="89331"/>
                </a:lnTo>
                <a:lnTo>
                  <a:pt x="4565726" y="0"/>
                </a:lnTo>
                <a:close/>
              </a:path>
            </a:pathLst>
          </a:custGeom>
          <a:solidFill>
            <a:srgbClr val="203B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13"/>
          <p:cNvSpPr/>
          <p:nvPr/>
        </p:nvSpPr>
        <p:spPr>
          <a:xfrm>
            <a:off x="45171" y="686607"/>
            <a:ext cx="5538031" cy="759462"/>
          </a:xfrm>
          <a:custGeom>
            <a:avLst/>
            <a:gdLst/>
            <a:ahLst/>
            <a:cxnLst/>
            <a:rect l="l" t="t" r="r" b="b"/>
            <a:pathLst>
              <a:path w="4795520" h="469900">
                <a:moveTo>
                  <a:pt x="4618075" y="0"/>
                </a:moveTo>
                <a:lnTo>
                  <a:pt x="0" y="0"/>
                </a:lnTo>
                <a:lnTo>
                  <a:pt x="0" y="469900"/>
                </a:lnTo>
                <a:lnTo>
                  <a:pt x="4794961" y="469900"/>
                </a:lnTo>
                <a:lnTo>
                  <a:pt x="461807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r>
              <a:rPr lang="en-US" sz="2400" b="1" dirty="0">
                <a:solidFill>
                  <a:schemeClr val="bg1"/>
                </a:solidFill>
              </a:rPr>
              <a:t>Application of insurance to the response process</a:t>
            </a:r>
            <a:endParaRPr lang="en-US" sz="2400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35" name="object 15"/>
          <p:cNvSpPr/>
          <p:nvPr/>
        </p:nvSpPr>
        <p:spPr>
          <a:xfrm>
            <a:off x="5154194" y="664156"/>
            <a:ext cx="858015" cy="804364"/>
          </a:xfrm>
          <a:custGeom>
            <a:avLst/>
            <a:gdLst/>
            <a:ahLst/>
            <a:cxnLst/>
            <a:rect l="l" t="t" r="r" b="b"/>
            <a:pathLst>
              <a:path w="406400" h="469900">
                <a:moveTo>
                  <a:pt x="228600" y="0"/>
                </a:moveTo>
                <a:lnTo>
                  <a:pt x="0" y="0"/>
                </a:lnTo>
                <a:lnTo>
                  <a:pt x="177673" y="469900"/>
                </a:lnTo>
                <a:lnTo>
                  <a:pt x="406273" y="469900"/>
                </a:lnTo>
                <a:lnTo>
                  <a:pt x="22860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8" b="21577"/>
          <a:stretch/>
        </p:blipFill>
        <p:spPr bwMode="auto">
          <a:xfrm>
            <a:off x="24497" y="1564611"/>
            <a:ext cx="8770515" cy="2719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467544" y="4329629"/>
            <a:ext cx="3022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Daily rainfall measurement using satellite data (ARC2)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020456" y="4295708"/>
            <a:ext cx="5102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Final claims computation at the end of the contract (year)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4502" y="5366464"/>
            <a:ext cx="16708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Source: Acre Africa/APA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942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A presentation (Read-Only)" id="{658DD534-F232-2749-A20C-1607C9962448}" vid="{4FDAEAFA-0D56-6047-9C7C-6CBEB7FA11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APA presentation</Template>
  <TotalTime>5283</TotalTime>
  <Words>1504</Words>
  <Application>Microsoft Macintosh PowerPoint</Application>
  <PresentationFormat>Custom</PresentationFormat>
  <Paragraphs>221</Paragraphs>
  <Slides>28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Avenir</vt:lpstr>
      <vt:lpstr>Calibri</vt:lpstr>
      <vt:lpstr>Heavitas</vt:lpstr>
      <vt:lpstr>Trebuchet MS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Apollo Group Awards </vt:lpstr>
      <vt:lpstr>We always put our customers ﬁrst,  that’s why the judges picked us ﬁrst. APA is the Most Awarded Insurer at the 2017 Annual Insurance Awards.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Ashok Shah</cp:lastModifiedBy>
  <cp:revision>67</cp:revision>
  <dcterms:created xsi:type="dcterms:W3CDTF">2018-01-18T08:20:44Z</dcterms:created>
  <dcterms:modified xsi:type="dcterms:W3CDTF">2018-01-22T22:25:31Z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2017-10-18T00:00:00Z</vt:filetime>
  </property>
  <property fmtid="{D5CDD505-2E9C-101B-9397-08002B2CF9AE}" pid="3" name="Creator">
    <vt:lpwstr>Adobe Illustrator CC 2017 (Macintosh)</vt:lpwstr>
  </property>
  <property fmtid="{D5CDD505-2E9C-101B-9397-08002B2CF9AE}" pid="4" name="LastSaved">
    <vt:filetime>2017-11-02T00:00:00Z</vt:filetime>
  </property>
</Properties>
</file>